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1" r:id="rId4"/>
    <p:sldId id="264" r:id="rId5"/>
    <p:sldId id="262" r:id="rId6"/>
    <p:sldId id="258" r:id="rId7"/>
    <p:sldId id="263" r:id="rId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6821" autoAdjust="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4970B25-2D40-498B-8D29-4E75CA6470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893897-2065-40BB-B2EE-C330FE6FAC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BD789-D2FF-43AB-B359-9BB0188F1B71}" type="datetime1">
              <a:rPr lang="es-ES" smtClean="0"/>
              <a:t>10/12/2018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1F21F3-007E-4219-B017-CDB4AF0E19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9D22292-5C91-4047-BA2F-D326EA4DC3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71646-C7B0-42B7-886A-77A3380969D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608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FF826-D4DE-4F35-9904-98D55BBAC007}" type="datetime1">
              <a:rPr lang="es-ES" smtClean="0"/>
              <a:pPr/>
              <a:t>10/12/2018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los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47DA6-3901-426F-B115-FC7463FDC096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4323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47DA6-3901-426F-B115-FC7463FDC09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05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47DA6-3901-426F-B115-FC7463FDC09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45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1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ítulo 61">
            <a:extLst>
              <a:ext uri="{FF2B5EF4-FFF2-40B4-BE49-F238E27FC236}">
                <a16:creationId xmlns:a16="http://schemas.microsoft.com/office/drawing/2014/main" id="{5D5F5A74-372F-4F1B-A8D6-C19F24AC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89" y="2873650"/>
            <a:ext cx="5494867" cy="612648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600000" lon="20399999" rev="21180000"/>
            </a:camera>
            <a:lightRig rig="threePt" dir="t"/>
          </a:scene3d>
        </p:spPr>
        <p:txBody>
          <a:bodyPr rtlCol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8546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1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ítulo 61">
            <a:extLst>
              <a:ext uri="{FF2B5EF4-FFF2-40B4-BE49-F238E27FC236}">
                <a16:creationId xmlns:a16="http://schemas.microsoft.com/office/drawing/2014/main" id="{5D5F5A74-372F-4F1B-A8D6-C19F24AC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177" y="3023292"/>
            <a:ext cx="5495544" cy="612648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0" lon="1799953" rev="0"/>
            </a:camera>
            <a:lightRig rig="threePt" dir="t"/>
          </a:scene3d>
        </p:spPr>
        <p:txBody>
          <a:bodyPr rtlCol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5328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2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0041C-B704-4753-8B6B-6FB28159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2869409"/>
            <a:ext cx="10515600" cy="1325563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21000000" lon="600000" rev="0"/>
            </a:camera>
            <a:lightRig rig="threePt" dir="t"/>
          </a:scene3d>
        </p:spPr>
        <p:txBody>
          <a:bodyPr rtlCol="0" anchor="ctr"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381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2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0041C-B704-4753-8B6B-6FB28159D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23" y="2997744"/>
            <a:ext cx="10515600" cy="1325563"/>
          </a:xfrm>
          <a:prstGeom prst="rect">
            <a:avLst/>
          </a:prstGeom>
          <a:effectLst>
            <a:outerShdw blurRad="50800" dist="38100" dir="5400000" algn="t" rotWithShape="0">
              <a:prstClr val="black"/>
            </a:outerShdw>
          </a:effectLst>
          <a:scene3d>
            <a:camera prst="orthographicFront">
              <a:rot lat="0" lon="21000000" rev="0"/>
            </a:camera>
            <a:lightRig rig="threePt" dir="t"/>
          </a:scene3d>
        </p:spPr>
        <p:txBody>
          <a:bodyPr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907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1122363"/>
            <a:ext cx="12192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3602038"/>
            <a:ext cx="1219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2AA3-2E20-47C0-BA88-04677EB4993E}" type="datetimeFigureOut">
              <a:rPr lang="zh-CN" altLang="en-US" smtClean="0"/>
              <a:t>2018/12/10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E1622-0C31-46E6-8822-D97B4C28C236}" type="slidenum">
              <a:rPr lang="zh-CN" altLang="en-US" smtClean="0"/>
              <a:t>‹Nº›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59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89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0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70F95581-0E7E-4B49-8494-D1C5C12EEBB3}"/>
              </a:ext>
            </a:extLst>
          </p:cNvPr>
          <p:cNvSpPr/>
          <p:nvPr/>
        </p:nvSpPr>
        <p:spPr>
          <a:xfrm rot="10800000">
            <a:off x="2489641" y="2635253"/>
            <a:ext cx="3942183" cy="3780143"/>
          </a:xfrm>
          <a:prstGeom prst="triangle">
            <a:avLst/>
          </a:prstGeom>
          <a:solidFill>
            <a:schemeClr val="accent1">
              <a:alpha val="20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6133EA95-E5DA-4746-8F74-6A75A91BE49E}"/>
              </a:ext>
            </a:extLst>
          </p:cNvPr>
          <p:cNvSpPr/>
          <p:nvPr/>
        </p:nvSpPr>
        <p:spPr>
          <a:xfrm>
            <a:off x="4615520" y="2227369"/>
            <a:ext cx="2362400" cy="2265296"/>
          </a:xfrm>
          <a:prstGeom prst="triangle">
            <a:avLst/>
          </a:prstGeom>
          <a:solidFill>
            <a:schemeClr val="accent4">
              <a:alpha val="20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6814F6E8-206C-4B4B-96DE-1C89E39C2EA4}"/>
              </a:ext>
            </a:extLst>
          </p:cNvPr>
          <p:cNvSpPr/>
          <p:nvPr/>
        </p:nvSpPr>
        <p:spPr>
          <a:xfrm>
            <a:off x="5133557" y="3526952"/>
            <a:ext cx="2362400" cy="2265296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F3309E3E-6B5E-466A-B6CB-4F55A5E5FC51}"/>
              </a:ext>
            </a:extLst>
          </p:cNvPr>
          <p:cNvSpPr/>
          <p:nvPr/>
        </p:nvSpPr>
        <p:spPr>
          <a:xfrm>
            <a:off x="4529664" y="3552493"/>
            <a:ext cx="2362400" cy="2265296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597FD3E3-3443-49C2-BA6B-CFF88E49FD47}"/>
              </a:ext>
            </a:extLst>
          </p:cNvPr>
          <p:cNvSpPr/>
          <p:nvPr/>
        </p:nvSpPr>
        <p:spPr>
          <a:xfrm>
            <a:off x="4580512" y="3247901"/>
            <a:ext cx="2513382" cy="2410072"/>
          </a:xfrm>
          <a:prstGeom prst="triangle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4D749BE7-527A-45EF-939C-C4AEFE17FC55}"/>
              </a:ext>
            </a:extLst>
          </p:cNvPr>
          <p:cNvSpPr/>
          <p:nvPr/>
        </p:nvSpPr>
        <p:spPr>
          <a:xfrm rot="10800000">
            <a:off x="-67060" y="2219294"/>
            <a:ext cx="4577071" cy="4063768"/>
          </a:xfrm>
          <a:prstGeom prst="triangle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2" name="Triángulo isósceles 18">
            <a:extLst>
              <a:ext uri="{FF2B5EF4-FFF2-40B4-BE49-F238E27FC236}">
                <a16:creationId xmlns:a16="http://schemas.microsoft.com/office/drawing/2014/main" id="{D0A0B013-499E-4953-B7CB-28E6239A307F}"/>
              </a:ext>
            </a:extLst>
          </p:cNvPr>
          <p:cNvSpPr/>
          <p:nvPr/>
        </p:nvSpPr>
        <p:spPr>
          <a:xfrm>
            <a:off x="5285254" y="733454"/>
            <a:ext cx="2507617" cy="3242337"/>
          </a:xfrm>
          <a:custGeom>
            <a:avLst/>
            <a:gdLst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3584246 w 3584246"/>
              <a:gd name="connsiteY2" fmla="*/ 3089867 h 3089867"/>
              <a:gd name="connsiteX3" fmla="*/ 0 w 3584246"/>
              <a:gd name="connsiteY3" fmla="*/ 3089867 h 3089867"/>
              <a:gd name="connsiteX0" fmla="*/ 0 w 3584246"/>
              <a:gd name="connsiteY0" fmla="*/ 3089867 h 3089867"/>
              <a:gd name="connsiteX1" fmla="*/ 1792123 w 3584246"/>
              <a:gd name="connsiteY1" fmla="*/ 0 h 3089867"/>
              <a:gd name="connsiteX2" fmla="*/ 2392795 w 3584246"/>
              <a:gd name="connsiteY2" fmla="*/ 1028006 h 3089867"/>
              <a:gd name="connsiteX3" fmla="*/ 3584246 w 3584246"/>
              <a:gd name="connsiteY3" fmla="*/ 3089867 h 3089867"/>
              <a:gd name="connsiteX4" fmla="*/ 0 w 3584246"/>
              <a:gd name="connsiteY4" fmla="*/ 3089867 h 3089867"/>
              <a:gd name="connsiteX0" fmla="*/ 0 w 3584246"/>
              <a:gd name="connsiteY0" fmla="*/ 3089867 h 3093873"/>
              <a:gd name="connsiteX1" fmla="*/ 1792123 w 3584246"/>
              <a:gd name="connsiteY1" fmla="*/ 0 h 3093873"/>
              <a:gd name="connsiteX2" fmla="*/ 2392795 w 3584246"/>
              <a:gd name="connsiteY2" fmla="*/ 1028006 h 3093873"/>
              <a:gd name="connsiteX3" fmla="*/ 3584246 w 3584246"/>
              <a:gd name="connsiteY3" fmla="*/ 3089867 h 3093873"/>
              <a:gd name="connsiteX4" fmla="*/ 1605395 w 3584246"/>
              <a:gd name="connsiteY4" fmla="*/ 3093873 h 3093873"/>
              <a:gd name="connsiteX5" fmla="*/ 0 w 3584246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605395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2009446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  <a:gd name="connsiteX0" fmla="*/ 0 w 2392795"/>
              <a:gd name="connsiteY0" fmla="*/ 3089867 h 3093873"/>
              <a:gd name="connsiteX1" fmla="*/ 1792123 w 2392795"/>
              <a:gd name="connsiteY1" fmla="*/ 0 h 3093873"/>
              <a:gd name="connsiteX2" fmla="*/ 2392795 w 2392795"/>
              <a:gd name="connsiteY2" fmla="*/ 1028006 h 3093873"/>
              <a:gd name="connsiteX3" fmla="*/ 1967112 w 2392795"/>
              <a:gd name="connsiteY3" fmla="*/ 2040000 h 3093873"/>
              <a:gd name="connsiteX4" fmla="*/ 1486862 w 2392795"/>
              <a:gd name="connsiteY4" fmla="*/ 3093873 h 3093873"/>
              <a:gd name="connsiteX5" fmla="*/ 0 w 2392795"/>
              <a:gd name="connsiteY5" fmla="*/ 3089867 h 3093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92795" h="3093873">
                <a:moveTo>
                  <a:pt x="0" y="3089867"/>
                </a:moveTo>
                <a:lnTo>
                  <a:pt x="1792123" y="0"/>
                </a:lnTo>
                <a:lnTo>
                  <a:pt x="2392795" y="1028006"/>
                </a:lnTo>
                <a:lnTo>
                  <a:pt x="1967112" y="2040000"/>
                </a:lnTo>
                <a:lnTo>
                  <a:pt x="1486862" y="3093873"/>
                </a:lnTo>
                <a:lnTo>
                  <a:pt x="0" y="3089867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3" name="Triángulo isósceles 12">
            <a:extLst>
              <a:ext uri="{FF2B5EF4-FFF2-40B4-BE49-F238E27FC236}">
                <a16:creationId xmlns:a16="http://schemas.microsoft.com/office/drawing/2014/main" id="{1283BC25-B4A9-4FAF-BA45-22835DDD4872}"/>
              </a:ext>
            </a:extLst>
          </p:cNvPr>
          <p:cNvSpPr/>
          <p:nvPr/>
        </p:nvSpPr>
        <p:spPr>
          <a:xfrm>
            <a:off x="-574153" y="4015624"/>
            <a:ext cx="2687535" cy="2316841"/>
          </a:xfrm>
          <a:prstGeom prst="triangle">
            <a:avLst/>
          </a:prstGeom>
          <a:solidFill>
            <a:schemeClr val="accent4">
              <a:alpha val="25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10CC4E0-7C56-46FB-92B0-4DA36084930F}"/>
              </a:ext>
            </a:extLst>
          </p:cNvPr>
          <p:cNvSpPr/>
          <p:nvPr/>
        </p:nvSpPr>
        <p:spPr>
          <a:xfrm>
            <a:off x="839040" y="869944"/>
            <a:ext cx="703810" cy="703810"/>
          </a:xfrm>
          <a:prstGeom prst="ellipse">
            <a:avLst/>
          </a:prstGeom>
          <a:solidFill>
            <a:schemeClr val="accent3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D2EBA0F-8927-4A45-B27E-4ED9423A0DC1}"/>
              </a:ext>
            </a:extLst>
          </p:cNvPr>
          <p:cNvSpPr/>
          <p:nvPr/>
        </p:nvSpPr>
        <p:spPr>
          <a:xfrm>
            <a:off x="1008066" y="1038969"/>
            <a:ext cx="374073" cy="37407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6878699-10E9-4663-98D7-DF833CDD2F6C}"/>
              </a:ext>
            </a:extLst>
          </p:cNvPr>
          <p:cNvSpPr/>
          <p:nvPr/>
        </p:nvSpPr>
        <p:spPr>
          <a:xfrm>
            <a:off x="443627" y="222500"/>
            <a:ext cx="152401" cy="152401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793E9C72-C61F-4CB5-9513-1F233A7F53A0}"/>
              </a:ext>
            </a:extLst>
          </p:cNvPr>
          <p:cNvSpPr/>
          <p:nvPr/>
        </p:nvSpPr>
        <p:spPr>
          <a:xfrm>
            <a:off x="-1649258" y="3678153"/>
            <a:ext cx="3567822" cy="3075709"/>
          </a:xfrm>
          <a:prstGeom prst="triangl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8" name="Rectángulo 14">
            <a:extLst>
              <a:ext uri="{FF2B5EF4-FFF2-40B4-BE49-F238E27FC236}">
                <a16:creationId xmlns:a16="http://schemas.microsoft.com/office/drawing/2014/main" id="{66C926C0-4ED9-46B9-9F9B-31F0DDA5BE26}"/>
              </a:ext>
            </a:extLst>
          </p:cNvPr>
          <p:cNvSpPr/>
          <p:nvPr/>
        </p:nvSpPr>
        <p:spPr>
          <a:xfrm>
            <a:off x="-1235789" y="2721862"/>
            <a:ext cx="9356080" cy="1230800"/>
          </a:xfrm>
          <a:custGeom>
            <a:avLst/>
            <a:gdLst>
              <a:gd name="connsiteX0" fmla="*/ 0 w 6510867"/>
              <a:gd name="connsiteY0" fmla="*/ 0 h 1574800"/>
              <a:gd name="connsiteX1" fmla="*/ 6510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510867"/>
              <a:gd name="connsiteY0" fmla="*/ 0 h 1574800"/>
              <a:gd name="connsiteX1" fmla="*/ 4859867 w 6510867"/>
              <a:gd name="connsiteY1" fmla="*/ 0 h 1574800"/>
              <a:gd name="connsiteX2" fmla="*/ 6510867 w 6510867"/>
              <a:gd name="connsiteY2" fmla="*/ 1574800 h 1574800"/>
              <a:gd name="connsiteX3" fmla="*/ 0 w 6510867"/>
              <a:gd name="connsiteY3" fmla="*/ 1574800 h 1574800"/>
              <a:gd name="connsiteX4" fmla="*/ 0 w 6510867"/>
              <a:gd name="connsiteY4" fmla="*/ 0 h 1574800"/>
              <a:gd name="connsiteX0" fmla="*/ 0 w 6047840"/>
              <a:gd name="connsiteY0" fmla="*/ 0 h 1574800"/>
              <a:gd name="connsiteX1" fmla="*/ 4859867 w 6047840"/>
              <a:gd name="connsiteY1" fmla="*/ 0 h 1574800"/>
              <a:gd name="connsiteX2" fmla="*/ 6047840 w 6047840"/>
              <a:gd name="connsiteY2" fmla="*/ 1574800 h 1574800"/>
              <a:gd name="connsiteX3" fmla="*/ 0 w 6047840"/>
              <a:gd name="connsiteY3" fmla="*/ 1574800 h 1574800"/>
              <a:gd name="connsiteX4" fmla="*/ 0 w 6047840"/>
              <a:gd name="connsiteY4" fmla="*/ 0 h 1574800"/>
              <a:gd name="connsiteX0" fmla="*/ 0 w 5518513"/>
              <a:gd name="connsiteY0" fmla="*/ 0 h 1607984"/>
              <a:gd name="connsiteX1" fmla="*/ 4859867 w 5518513"/>
              <a:gd name="connsiteY1" fmla="*/ 0 h 1607984"/>
              <a:gd name="connsiteX2" fmla="*/ 5518513 w 5518513"/>
              <a:gd name="connsiteY2" fmla="*/ 1607984 h 1607984"/>
              <a:gd name="connsiteX3" fmla="*/ 0 w 5518513"/>
              <a:gd name="connsiteY3" fmla="*/ 1574800 h 1607984"/>
              <a:gd name="connsiteX4" fmla="*/ 0 w 5518513"/>
              <a:gd name="connsiteY4" fmla="*/ 0 h 160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8513" h="1607984">
                <a:moveTo>
                  <a:pt x="0" y="0"/>
                </a:moveTo>
                <a:lnTo>
                  <a:pt x="4859867" y="0"/>
                </a:lnTo>
                <a:lnTo>
                  <a:pt x="5518513" y="1607984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DDCC9C2A-57B6-41BB-BCE5-4F122A52EC8B}"/>
              </a:ext>
            </a:extLst>
          </p:cNvPr>
          <p:cNvSpPr/>
          <p:nvPr/>
        </p:nvSpPr>
        <p:spPr>
          <a:xfrm>
            <a:off x="7458754" y="4443209"/>
            <a:ext cx="276267" cy="276267"/>
          </a:xfrm>
          <a:prstGeom prst="ellipse">
            <a:avLst/>
          </a:prstGeom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EEE4CF1A-5A57-4188-98DC-F2836920FEAA}"/>
              </a:ext>
            </a:extLst>
          </p:cNvPr>
          <p:cNvSpPr/>
          <p:nvPr/>
        </p:nvSpPr>
        <p:spPr>
          <a:xfrm>
            <a:off x="9193410" y="4439836"/>
            <a:ext cx="276267" cy="276267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F98D3E2-EC3D-497B-821A-362A900C746D}"/>
              </a:ext>
            </a:extLst>
          </p:cNvPr>
          <p:cNvSpPr/>
          <p:nvPr/>
        </p:nvSpPr>
        <p:spPr>
          <a:xfrm>
            <a:off x="595497" y="5168335"/>
            <a:ext cx="702733" cy="702733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54D7C24-5F4A-46CE-8B76-6E7A39CB24C7}"/>
              </a:ext>
            </a:extLst>
          </p:cNvPr>
          <p:cNvSpPr/>
          <p:nvPr/>
        </p:nvSpPr>
        <p:spPr>
          <a:xfrm>
            <a:off x="5781540" y="4258451"/>
            <a:ext cx="1328177" cy="1328177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5ABA350-F1D0-49E7-A370-C6D451C64623}"/>
              </a:ext>
            </a:extLst>
          </p:cNvPr>
          <p:cNvSpPr/>
          <p:nvPr/>
        </p:nvSpPr>
        <p:spPr>
          <a:xfrm>
            <a:off x="7950402" y="6220071"/>
            <a:ext cx="2435568" cy="2435568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4" name="Triángulo isósceles 23">
            <a:extLst>
              <a:ext uri="{FF2B5EF4-FFF2-40B4-BE49-F238E27FC236}">
                <a16:creationId xmlns:a16="http://schemas.microsoft.com/office/drawing/2014/main" id="{0A722CF5-1256-42E5-8543-F6745929F361}"/>
              </a:ext>
            </a:extLst>
          </p:cNvPr>
          <p:cNvSpPr/>
          <p:nvPr/>
        </p:nvSpPr>
        <p:spPr>
          <a:xfrm>
            <a:off x="10853421" y="5827345"/>
            <a:ext cx="585939" cy="505120"/>
          </a:xfrm>
          <a:prstGeom prst="triangle">
            <a:avLst/>
          </a:prstGeom>
          <a:solidFill>
            <a:schemeClr val="accent6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6BE89A53-F983-4FE6-AE6C-8121D877641F}"/>
              </a:ext>
            </a:extLst>
          </p:cNvPr>
          <p:cNvSpPr/>
          <p:nvPr/>
        </p:nvSpPr>
        <p:spPr>
          <a:xfrm>
            <a:off x="6739139" y="3133856"/>
            <a:ext cx="1385995" cy="1194823"/>
          </a:xfrm>
          <a:prstGeom prst="triangle">
            <a:avLst/>
          </a:prstGeom>
          <a:noFill/>
          <a:ln>
            <a:solidFill>
              <a:schemeClr val="accent4"/>
            </a:solidFill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B0980DE3-BC51-47F9-A5E9-0D36BD2A14B9}"/>
              </a:ext>
            </a:extLst>
          </p:cNvPr>
          <p:cNvSpPr/>
          <p:nvPr/>
        </p:nvSpPr>
        <p:spPr>
          <a:xfrm rot="10800000">
            <a:off x="7180360" y="3748361"/>
            <a:ext cx="468376" cy="403772"/>
          </a:xfrm>
          <a:prstGeom prst="triangl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7" name="Triángulo isósceles 26">
            <a:extLst>
              <a:ext uri="{FF2B5EF4-FFF2-40B4-BE49-F238E27FC236}">
                <a16:creationId xmlns:a16="http://schemas.microsoft.com/office/drawing/2014/main" id="{FE51C53D-D3A0-495F-B8CD-FE35C9F1E918}"/>
              </a:ext>
            </a:extLst>
          </p:cNvPr>
          <p:cNvSpPr/>
          <p:nvPr/>
        </p:nvSpPr>
        <p:spPr>
          <a:xfrm rot="10800000">
            <a:off x="5997520" y="2735019"/>
            <a:ext cx="1964422" cy="1693467"/>
          </a:xfrm>
          <a:prstGeom prst="triangle">
            <a:avLst/>
          </a:prstGeom>
          <a:solidFill>
            <a:schemeClr val="accent2">
              <a:alpha val="20000"/>
            </a:schemeClr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932D6CD8-73BC-4F3C-87FC-B619B3EA63DF}"/>
              </a:ext>
            </a:extLst>
          </p:cNvPr>
          <p:cNvSpPr/>
          <p:nvPr/>
        </p:nvSpPr>
        <p:spPr>
          <a:xfrm rot="10800000">
            <a:off x="5348251" y="1096113"/>
            <a:ext cx="1154470" cy="995233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49FD1CCF-868E-4E5B-84E9-B6819FB06BA8}"/>
              </a:ext>
            </a:extLst>
          </p:cNvPr>
          <p:cNvSpPr/>
          <p:nvPr/>
        </p:nvSpPr>
        <p:spPr>
          <a:xfrm>
            <a:off x="8447711" y="-397273"/>
            <a:ext cx="3302000" cy="3302000"/>
          </a:xfrm>
          <a:prstGeom prst="ellipse">
            <a:avLst/>
          </a:prstGeom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BC01923-CD6B-4DD2-95B0-0F931FD185C2}"/>
              </a:ext>
            </a:extLst>
          </p:cNvPr>
          <p:cNvSpPr/>
          <p:nvPr/>
        </p:nvSpPr>
        <p:spPr>
          <a:xfrm>
            <a:off x="10089505" y="1928575"/>
            <a:ext cx="1451957" cy="1451957"/>
          </a:xfrm>
          <a:prstGeom prst="ellipse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C5E28AC6-5E57-47C6-B25D-FC1BD6E66788}"/>
              </a:ext>
            </a:extLst>
          </p:cNvPr>
          <p:cNvSpPr/>
          <p:nvPr/>
        </p:nvSpPr>
        <p:spPr>
          <a:xfrm>
            <a:off x="6404033" y="5416751"/>
            <a:ext cx="908634" cy="908634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2" name="Triángulo isósceles 31">
            <a:extLst>
              <a:ext uri="{FF2B5EF4-FFF2-40B4-BE49-F238E27FC236}">
                <a16:creationId xmlns:a16="http://schemas.microsoft.com/office/drawing/2014/main" id="{45412B9F-E01E-4E5C-A280-6A87B9CDA78F}"/>
              </a:ext>
            </a:extLst>
          </p:cNvPr>
          <p:cNvSpPr/>
          <p:nvPr/>
        </p:nvSpPr>
        <p:spPr>
          <a:xfrm>
            <a:off x="6693765" y="5007251"/>
            <a:ext cx="1632282" cy="1753826"/>
          </a:xfrm>
          <a:prstGeom prst="triangle">
            <a:avLst/>
          </a:prstGeom>
          <a:noFill/>
          <a:scene3d>
            <a:camera prst="orthographicFront">
              <a:rot lat="21000000" lon="203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12DBC980-632A-40B9-BB81-DF61CC3B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101" y="2860755"/>
            <a:ext cx="5494867" cy="612648"/>
          </a:xfrm>
          <a:scene3d>
            <a:camera prst="orthographicFront">
              <a:rot lat="21000000" lon="20399999" rev="0"/>
            </a:camera>
            <a:lightRig rig="threePt" dir="t"/>
          </a:scene3d>
        </p:spPr>
        <p:txBody>
          <a:bodyPr rtlCol="0"/>
          <a:lstStyle/>
          <a:p>
            <a:pPr rtl="0"/>
            <a:r>
              <a:rPr lang="es-ES" sz="2400" dirty="0"/>
              <a:t>Grupos de Mujeres </a:t>
            </a:r>
            <a:br>
              <a:rPr lang="es-ES" sz="2400" dirty="0"/>
            </a:br>
            <a:r>
              <a:rPr lang="es-ES" sz="2400" dirty="0"/>
              <a:t>Dirección de Desarrollo Regional</a:t>
            </a:r>
            <a:br>
              <a:rPr lang="es-ES" sz="2400" dirty="0"/>
            </a:br>
            <a:r>
              <a:rPr lang="es-ES" sz="2400" dirty="0"/>
              <a:t> Central Sur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8F02A97E-8CC5-45E5-926C-C11A0E307AD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698" y="17171"/>
            <a:ext cx="972395" cy="972395"/>
          </a:xfrm>
          <a:prstGeom prst="rect">
            <a:avLst/>
          </a:prstGeom>
        </p:spPr>
      </p:pic>
      <p:pic>
        <p:nvPicPr>
          <p:cNvPr id="35" name="Imagen 34" descr="LOGO GOBIERNO (2)">
            <a:extLst>
              <a:ext uri="{FF2B5EF4-FFF2-40B4-BE49-F238E27FC236}">
                <a16:creationId xmlns:a16="http://schemas.microsoft.com/office/drawing/2014/main" id="{750CFB4B-994F-4E3B-9B7B-307A9913CF0B}"/>
              </a:ext>
            </a:extLst>
          </p:cNvPr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86" y="-28115"/>
            <a:ext cx="1137330" cy="11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8282841-9EDD-4A70-8FD6-EF48269A93FF}"/>
              </a:ext>
            </a:extLst>
          </p:cNvPr>
          <p:cNvSpPr txBox="1"/>
          <p:nvPr/>
        </p:nvSpPr>
        <p:spPr>
          <a:xfrm>
            <a:off x="856343" y="2220686"/>
            <a:ext cx="108566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latin typeface="Arial Narrow" panose="020B0606020202030204" pitchFamily="34" charset="0"/>
              </a:rPr>
              <a:t>Número de organizaciones de productores (as) y jóvenes rurales apoyados con proyectos generadores de encadenamientos </a:t>
            </a:r>
            <a:r>
              <a:rPr lang="es-ES" sz="3200" dirty="0" err="1">
                <a:latin typeface="Arial Narrow" panose="020B0606020202030204" pitchFamily="34" charset="0"/>
              </a:rPr>
              <a:t>agroproductivos</a:t>
            </a:r>
            <a:r>
              <a:rPr lang="es-ES" sz="3200" dirty="0">
                <a:latin typeface="Arial Narrow" panose="020B0606020202030204" pitchFamily="34" charset="0"/>
              </a:rPr>
              <a:t> ejecutados para la provisión de bienes y servicios en territorios y regiones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01FE4D-311F-41CB-B82C-BEE6BECE32C5}"/>
              </a:ext>
            </a:extLst>
          </p:cNvPr>
          <p:cNvSpPr txBox="1"/>
          <p:nvPr/>
        </p:nvSpPr>
        <p:spPr>
          <a:xfrm>
            <a:off x="696686" y="609600"/>
            <a:ext cx="985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Indicador según Plan Nacional de Desarrollo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0365868-4A83-415F-8116-DACC4C2A57C9}"/>
              </a:ext>
            </a:extLst>
          </p:cNvPr>
          <p:cNvSpPr/>
          <p:nvPr/>
        </p:nvSpPr>
        <p:spPr>
          <a:xfrm>
            <a:off x="0" y="6270171"/>
            <a:ext cx="12192000" cy="5878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4359D9E-74AA-4FD0-92FB-23A01B9743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"/>
          <a:stretch/>
        </p:blipFill>
        <p:spPr>
          <a:xfrm>
            <a:off x="9868809" y="4282788"/>
            <a:ext cx="1844220" cy="169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18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ágina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List"/>
          <p:cNvGrpSpPr/>
          <p:nvPr/>
        </p:nvGrpSpPr>
        <p:grpSpPr>
          <a:xfrm>
            <a:off x="697458" y="1064966"/>
            <a:ext cx="4142387" cy="5101542"/>
            <a:chOff x="3203981" y="1859621"/>
            <a:chExt cx="2736027" cy="3138800"/>
          </a:xfrm>
        </p:grpSpPr>
        <p:grpSp>
          <p:nvGrpSpPr>
            <p:cNvPr id="167" name="Grupo 166"/>
            <p:cNvGrpSpPr/>
            <p:nvPr/>
          </p:nvGrpSpPr>
          <p:grpSpPr>
            <a:xfrm>
              <a:off x="3204008" y="1859621"/>
              <a:ext cx="2736000" cy="699200"/>
              <a:chOff x="3204008" y="1859621"/>
              <a:chExt cx="2736000" cy="699200"/>
            </a:xfrm>
          </p:grpSpPr>
          <p:grpSp>
            <p:nvGrpSpPr>
              <p:cNvPr id="180" name="Group 180"/>
              <p:cNvGrpSpPr/>
              <p:nvPr/>
            </p:nvGrpSpPr>
            <p:grpSpPr>
              <a:xfrm>
                <a:off x="3203993" y="1859579"/>
                <a:ext cx="2554398" cy="498594"/>
                <a:chOff x="3203993" y="1859579"/>
                <a:chExt cx="2554398" cy="498594"/>
              </a:xfrm>
            </p:grpSpPr>
            <p:sp>
              <p:nvSpPr>
                <p:cNvPr id="168" name="Forma libre: forma 167"/>
                <p:cNvSpPr/>
                <p:nvPr/>
              </p:nvSpPr>
              <p:spPr>
                <a:xfrm>
                  <a:off x="3203993" y="1859579"/>
                  <a:ext cx="2554398" cy="498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4398" h="498594">
                      <a:moveTo>
                        <a:pt x="0" y="0"/>
                      </a:moveTo>
                      <a:lnTo>
                        <a:pt x="2414792" y="0"/>
                      </a:lnTo>
                      <a:cubicBezTo>
                        <a:pt x="2491896" y="0"/>
                        <a:pt x="2554398" y="62502"/>
                        <a:pt x="2554398" y="139606"/>
                      </a:cubicBezTo>
                      <a:lnTo>
                        <a:pt x="2554398" y="498594"/>
                      </a:lnTo>
                      <a:lnTo>
                        <a:pt x="139606" y="498594"/>
                      </a:lnTo>
                      <a:cubicBezTo>
                        <a:pt x="62502" y="498594"/>
                        <a:pt x="0" y="436092"/>
                        <a:pt x="0" y="3589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498DB"/>
                </a:solidFill>
                <a:ln w="7600" cap="flat">
                  <a:solidFill>
                    <a:srgbClr val="3498DB"/>
                  </a:solidFill>
                  <a:bevel/>
                </a:ln>
              </p:spPr>
            </p:sp>
            <p:sp>
              <p:nvSpPr>
                <p:cNvPr id="181" name="Text 181"/>
                <p:cNvSpPr txBox="1"/>
                <p:nvPr/>
              </p:nvSpPr>
              <p:spPr>
                <a:xfrm>
                  <a:off x="3203993" y="1859579"/>
                  <a:ext cx="349600" cy="498594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>
                      <a:solidFill>
                        <a:srgbClr val="FFFFFF"/>
                      </a:solidFill>
                      <a:latin typeface="Arial"/>
                    </a:rPr>
                    <a:t>1</a:t>
                  </a:r>
                </a:p>
              </p:txBody>
            </p:sp>
            <p:sp>
              <p:nvSpPr>
                <p:cNvPr id="182" name="Text 182"/>
                <p:cNvSpPr txBox="1"/>
                <p:nvPr/>
              </p:nvSpPr>
              <p:spPr>
                <a:xfrm>
                  <a:off x="3553593" y="1859579"/>
                  <a:ext cx="2204798" cy="19943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>
                      <a:solidFill>
                        <a:srgbClr val="FFFFFF"/>
                      </a:solidFill>
                      <a:latin typeface="Arial"/>
                    </a:rPr>
                    <a:t>ASERRI</a:t>
                  </a:r>
                </a:p>
              </p:txBody>
            </p:sp>
          </p:grpSp>
          <p:sp>
            <p:nvSpPr>
              <p:cNvPr id="169" name="Forma libre: forma 168"/>
              <p:cNvSpPr/>
              <p:nvPr/>
            </p:nvSpPr>
            <p:spPr>
              <a:xfrm>
                <a:off x="3553608" y="2047763"/>
                <a:ext cx="2386400" cy="511059"/>
              </a:xfrm>
              <a:custGeom>
                <a:avLst/>
                <a:gdLst>
                  <a:gd name="rtl" fmla="*/ 22800 w 2386400"/>
                  <a:gd name="rtr" fmla="*/ 2363600 w 2386400"/>
                </a:gdLst>
                <a:ahLst/>
                <a:cxnLst/>
                <a:rect l="rtl" t="t" r="rtr" b="b"/>
                <a:pathLst>
                  <a:path w="2386400" h="511059">
                    <a:moveTo>
                      <a:pt x="0" y="0"/>
                    </a:moveTo>
                    <a:lnTo>
                      <a:pt x="2243304" y="0"/>
                    </a:lnTo>
                    <a:cubicBezTo>
                      <a:pt x="2322336" y="0"/>
                      <a:pt x="2386400" y="64064"/>
                      <a:pt x="2386400" y="143096"/>
                    </a:cubicBezTo>
                    <a:lnTo>
                      <a:pt x="2386400" y="511059"/>
                    </a:lnTo>
                    <a:lnTo>
                      <a:pt x="143096" y="511059"/>
                    </a:lnTo>
                    <a:cubicBezTo>
                      <a:pt x="64064" y="511059"/>
                      <a:pt x="0" y="446994"/>
                      <a:pt x="0" y="3679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83B3E3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400" dirty="0">
                    <a:solidFill>
                      <a:srgbClr val="1F6391"/>
                    </a:solidFill>
                    <a:latin typeface="Arial"/>
                  </a:rPr>
                  <a:t>ADICO LA URUCA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sz="1400" dirty="0">
                    <a:solidFill>
                      <a:srgbClr val="1F6391"/>
                    </a:solidFill>
                    <a:latin typeface="Arial"/>
                  </a:rPr>
                  <a:t>ASIPROFE </a:t>
                </a:r>
              </a:p>
            </p:txBody>
          </p:sp>
        </p:grpSp>
        <p:grpSp>
          <p:nvGrpSpPr>
            <p:cNvPr id="170" name="Grupo 169"/>
            <p:cNvGrpSpPr/>
            <p:nvPr/>
          </p:nvGrpSpPr>
          <p:grpSpPr>
            <a:xfrm>
              <a:off x="3203993" y="2558780"/>
              <a:ext cx="2735997" cy="876407"/>
              <a:chOff x="3203993" y="2558780"/>
              <a:chExt cx="2735997" cy="876407"/>
            </a:xfrm>
          </p:grpSpPr>
          <p:grpSp>
            <p:nvGrpSpPr>
              <p:cNvPr id="183" name="Group 183"/>
              <p:cNvGrpSpPr/>
              <p:nvPr/>
            </p:nvGrpSpPr>
            <p:grpSpPr>
              <a:xfrm>
                <a:off x="3203993" y="2558780"/>
                <a:ext cx="2554398" cy="612593"/>
                <a:chOff x="3203993" y="2558780"/>
                <a:chExt cx="2554398" cy="612593"/>
              </a:xfrm>
            </p:grpSpPr>
            <p:sp>
              <p:nvSpPr>
                <p:cNvPr id="171" name="Forma libre: forma 170"/>
                <p:cNvSpPr/>
                <p:nvPr/>
              </p:nvSpPr>
              <p:spPr>
                <a:xfrm>
                  <a:off x="3203993" y="2672779"/>
                  <a:ext cx="2554398" cy="498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4398" h="498594">
                      <a:moveTo>
                        <a:pt x="0" y="0"/>
                      </a:moveTo>
                      <a:lnTo>
                        <a:pt x="2414792" y="0"/>
                      </a:lnTo>
                      <a:cubicBezTo>
                        <a:pt x="2491896" y="0"/>
                        <a:pt x="2554398" y="62502"/>
                        <a:pt x="2554398" y="139606"/>
                      </a:cubicBezTo>
                      <a:lnTo>
                        <a:pt x="2554398" y="498594"/>
                      </a:lnTo>
                      <a:lnTo>
                        <a:pt x="139606" y="498594"/>
                      </a:lnTo>
                      <a:cubicBezTo>
                        <a:pt x="62502" y="498594"/>
                        <a:pt x="0" y="436092"/>
                        <a:pt x="0" y="3589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7195"/>
                </a:solidFill>
                <a:ln w="7600" cap="flat">
                  <a:solidFill>
                    <a:srgbClr val="DD7195"/>
                  </a:solidFill>
                  <a:bevel/>
                </a:ln>
              </p:spPr>
            </p:sp>
            <p:sp>
              <p:nvSpPr>
                <p:cNvPr id="184" name="Text 184"/>
                <p:cNvSpPr txBox="1"/>
                <p:nvPr/>
              </p:nvSpPr>
              <p:spPr>
                <a:xfrm>
                  <a:off x="3203993" y="2558780"/>
                  <a:ext cx="349600" cy="498594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>
                      <a:solidFill>
                        <a:srgbClr val="FFFFFF"/>
                      </a:solidFill>
                      <a:latin typeface="Arial"/>
                    </a:rPr>
                    <a:t>2</a:t>
                  </a:r>
                </a:p>
              </p:txBody>
            </p:sp>
            <p:sp>
              <p:nvSpPr>
                <p:cNvPr id="185" name="Text 185"/>
                <p:cNvSpPr txBox="1"/>
                <p:nvPr/>
              </p:nvSpPr>
              <p:spPr>
                <a:xfrm>
                  <a:off x="3553590" y="2638160"/>
                  <a:ext cx="2204798" cy="19943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 dirty="0">
                      <a:solidFill>
                        <a:srgbClr val="FFFFFF"/>
                      </a:solidFill>
                      <a:latin typeface="Arial"/>
                    </a:rPr>
                    <a:t>ACOSTA</a:t>
                  </a:r>
                </a:p>
              </p:txBody>
            </p:sp>
          </p:grpSp>
          <p:sp>
            <p:nvSpPr>
              <p:cNvPr id="172" name="Forma libre: forma 171"/>
              <p:cNvSpPr/>
              <p:nvPr/>
            </p:nvSpPr>
            <p:spPr>
              <a:xfrm>
                <a:off x="3553590" y="2810170"/>
                <a:ext cx="2386400" cy="625017"/>
              </a:xfrm>
              <a:custGeom>
                <a:avLst/>
                <a:gdLst>
                  <a:gd name="rtl" fmla="*/ 22800 w 2386400"/>
                  <a:gd name="rtr" fmla="*/ 2363600 w 2386400"/>
                </a:gdLst>
                <a:ahLst/>
                <a:cxnLst/>
                <a:rect l="rtl" t="t" r="rtr" b="b"/>
                <a:pathLst>
                  <a:path w="2386400" h="511059">
                    <a:moveTo>
                      <a:pt x="0" y="0"/>
                    </a:moveTo>
                    <a:lnTo>
                      <a:pt x="2243304" y="0"/>
                    </a:lnTo>
                    <a:cubicBezTo>
                      <a:pt x="2322336" y="0"/>
                      <a:pt x="2386400" y="64064"/>
                      <a:pt x="2386400" y="143096"/>
                    </a:cubicBezTo>
                    <a:lnTo>
                      <a:pt x="2386400" y="511059"/>
                    </a:lnTo>
                    <a:lnTo>
                      <a:pt x="143096" y="511059"/>
                    </a:lnTo>
                    <a:cubicBezTo>
                      <a:pt x="64064" y="511059"/>
                      <a:pt x="0" y="446994"/>
                      <a:pt x="0" y="3679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E49CB1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400" dirty="0">
                    <a:solidFill>
                      <a:srgbClr val="1F6391"/>
                    </a:solidFill>
                    <a:latin typeface="Arial"/>
                  </a:rPr>
                  <a:t>ASODEMA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sz="1400" dirty="0">
                    <a:solidFill>
                      <a:srgbClr val="1F6391"/>
                    </a:solidFill>
                    <a:latin typeface="Arial"/>
                  </a:rPr>
                  <a:t>ASOCASPIROLAS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sz="1400" dirty="0">
                    <a:solidFill>
                      <a:srgbClr val="1F6391"/>
                    </a:solidFill>
                    <a:latin typeface="Arial"/>
                  </a:rPr>
                  <a:t>ASOMUES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sz="1400" dirty="0">
                    <a:solidFill>
                      <a:srgbClr val="1F6391"/>
                    </a:solidFill>
                    <a:latin typeface="Arial"/>
                  </a:rPr>
                  <a:t>ASOMIPAL </a:t>
                </a:r>
                <a:endParaRPr lang="es-ES" sz="1400" dirty="0">
                  <a:solidFill>
                    <a:srgbClr val="1F6391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GRUPO MUJERES TERUEL</a:t>
                </a:r>
                <a:endParaRPr sz="1400" dirty="0">
                  <a:solidFill>
                    <a:srgbClr val="1F6391"/>
                  </a:solidFill>
                  <a:latin typeface="Arial"/>
                </a:endParaRPr>
              </a:p>
            </p:txBody>
          </p:sp>
        </p:grpSp>
        <p:grpSp>
          <p:nvGrpSpPr>
            <p:cNvPr id="173" name="Grupo 172"/>
            <p:cNvGrpSpPr/>
            <p:nvPr/>
          </p:nvGrpSpPr>
          <p:grpSpPr>
            <a:xfrm>
              <a:off x="3203981" y="3485045"/>
              <a:ext cx="2736027" cy="700177"/>
              <a:chOff x="3203981" y="3485045"/>
              <a:chExt cx="2736027" cy="700177"/>
            </a:xfrm>
          </p:grpSpPr>
          <p:grpSp>
            <p:nvGrpSpPr>
              <p:cNvPr id="186" name="Group 186"/>
              <p:cNvGrpSpPr/>
              <p:nvPr/>
            </p:nvGrpSpPr>
            <p:grpSpPr>
              <a:xfrm>
                <a:off x="3203981" y="3485045"/>
                <a:ext cx="2554410" cy="503614"/>
                <a:chOff x="3203981" y="3485045"/>
                <a:chExt cx="2554410" cy="503614"/>
              </a:xfrm>
            </p:grpSpPr>
            <p:sp>
              <p:nvSpPr>
                <p:cNvPr id="174" name="Forma libre: forma 173"/>
                <p:cNvSpPr/>
                <p:nvPr/>
              </p:nvSpPr>
              <p:spPr>
                <a:xfrm>
                  <a:off x="3203993" y="3485979"/>
                  <a:ext cx="2554398" cy="498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4398" h="498594">
                      <a:moveTo>
                        <a:pt x="0" y="0"/>
                      </a:moveTo>
                      <a:lnTo>
                        <a:pt x="2414792" y="0"/>
                      </a:lnTo>
                      <a:cubicBezTo>
                        <a:pt x="2491896" y="0"/>
                        <a:pt x="2554398" y="62502"/>
                        <a:pt x="2554398" y="139606"/>
                      </a:cubicBezTo>
                      <a:lnTo>
                        <a:pt x="2554398" y="498594"/>
                      </a:lnTo>
                      <a:lnTo>
                        <a:pt x="139606" y="498594"/>
                      </a:lnTo>
                      <a:cubicBezTo>
                        <a:pt x="62502" y="498594"/>
                        <a:pt x="0" y="436092"/>
                        <a:pt x="0" y="3589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BC9D"/>
                </a:solidFill>
                <a:ln w="7600" cap="flat">
                  <a:solidFill>
                    <a:srgbClr val="1BBC9D"/>
                  </a:solidFill>
                  <a:bevel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sp>
              <p:nvSpPr>
                <p:cNvPr id="187" name="Text 187"/>
                <p:cNvSpPr txBox="1"/>
                <p:nvPr/>
              </p:nvSpPr>
              <p:spPr>
                <a:xfrm>
                  <a:off x="3203981" y="3490065"/>
                  <a:ext cx="349600" cy="498594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 dirty="0">
                      <a:solidFill>
                        <a:srgbClr val="FFFFFF"/>
                      </a:solidFill>
                      <a:latin typeface="Arial"/>
                    </a:rPr>
                    <a:t>3</a:t>
                  </a:r>
                </a:p>
              </p:txBody>
            </p:sp>
            <p:sp>
              <p:nvSpPr>
                <p:cNvPr id="188" name="Text 188"/>
                <p:cNvSpPr txBox="1"/>
                <p:nvPr/>
              </p:nvSpPr>
              <p:spPr>
                <a:xfrm>
                  <a:off x="3553590" y="3485045"/>
                  <a:ext cx="2204798" cy="19943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>
                      <a:solidFill>
                        <a:srgbClr val="FFFFFF"/>
                      </a:solidFill>
                      <a:latin typeface="Arial"/>
                    </a:rPr>
                    <a:t>MORA</a:t>
                  </a:r>
                </a:p>
              </p:txBody>
            </p:sp>
          </p:grpSp>
          <p:sp>
            <p:nvSpPr>
              <p:cNvPr id="175" name="Forma libre: forma 174"/>
              <p:cNvSpPr/>
              <p:nvPr/>
            </p:nvSpPr>
            <p:spPr>
              <a:xfrm>
                <a:off x="3553608" y="3674163"/>
                <a:ext cx="2386400" cy="511059"/>
              </a:xfrm>
              <a:custGeom>
                <a:avLst/>
                <a:gdLst>
                  <a:gd name="rtl" fmla="*/ 22800 w 2386400"/>
                  <a:gd name="rtr" fmla="*/ 2363600 w 2386400"/>
                </a:gdLst>
                <a:ahLst/>
                <a:cxnLst/>
                <a:rect l="rtl" t="t" r="rtr" b="b"/>
                <a:pathLst>
                  <a:path w="2386400" h="511059">
                    <a:moveTo>
                      <a:pt x="0" y="0"/>
                    </a:moveTo>
                    <a:lnTo>
                      <a:pt x="2243304" y="0"/>
                    </a:lnTo>
                    <a:cubicBezTo>
                      <a:pt x="2322336" y="0"/>
                      <a:pt x="2386400" y="64064"/>
                      <a:pt x="2386400" y="143096"/>
                    </a:cubicBezTo>
                    <a:lnTo>
                      <a:pt x="2386400" y="511059"/>
                    </a:lnTo>
                    <a:lnTo>
                      <a:pt x="143096" y="511059"/>
                    </a:lnTo>
                    <a:cubicBezTo>
                      <a:pt x="64064" y="511059"/>
                      <a:pt x="0" y="446994"/>
                      <a:pt x="0" y="3679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7ECCB6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400">
                    <a:solidFill>
                      <a:srgbClr val="1F6391"/>
                    </a:solidFill>
                    <a:latin typeface="Arial"/>
                  </a:rPr>
                  <a:t>AMEC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sz="1400">
                    <a:solidFill>
                      <a:srgbClr val="1F6391"/>
                    </a:solidFill>
                    <a:latin typeface="Arial"/>
                  </a:rPr>
                  <a:t>SINERGIA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sz="1400">
                    <a:solidFill>
                      <a:srgbClr val="1F6391"/>
                    </a:solidFill>
                    <a:latin typeface="Arial"/>
                  </a:rPr>
                  <a:t>ASOPROHOJA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sz="1400">
                    <a:solidFill>
                      <a:srgbClr val="1F6391"/>
                    </a:solidFill>
                    <a:latin typeface="Arial"/>
                  </a:rPr>
                  <a:t>ASOMUPA</a:t>
                </a:r>
              </a:p>
            </p:txBody>
          </p:sp>
        </p:grpSp>
        <p:grpSp>
          <p:nvGrpSpPr>
            <p:cNvPr id="176" name="Grupo 175"/>
            <p:cNvGrpSpPr/>
            <p:nvPr/>
          </p:nvGrpSpPr>
          <p:grpSpPr>
            <a:xfrm>
              <a:off x="3204008" y="4299221"/>
              <a:ext cx="2736000" cy="699200"/>
              <a:chOff x="3204008" y="4299221"/>
              <a:chExt cx="2736000" cy="699200"/>
            </a:xfrm>
          </p:grpSpPr>
          <p:grpSp>
            <p:nvGrpSpPr>
              <p:cNvPr id="189" name="Group 189"/>
              <p:cNvGrpSpPr/>
              <p:nvPr/>
            </p:nvGrpSpPr>
            <p:grpSpPr>
              <a:xfrm>
                <a:off x="3203993" y="4299179"/>
                <a:ext cx="2554398" cy="498594"/>
                <a:chOff x="3203993" y="4299179"/>
                <a:chExt cx="2554398" cy="498594"/>
              </a:xfrm>
            </p:grpSpPr>
            <p:sp>
              <p:nvSpPr>
                <p:cNvPr id="177" name="Forma libre: forma 176"/>
                <p:cNvSpPr/>
                <p:nvPr/>
              </p:nvSpPr>
              <p:spPr>
                <a:xfrm>
                  <a:off x="3203993" y="4299179"/>
                  <a:ext cx="2554398" cy="498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4398" h="498594">
                      <a:moveTo>
                        <a:pt x="0" y="0"/>
                      </a:moveTo>
                      <a:lnTo>
                        <a:pt x="2414792" y="0"/>
                      </a:lnTo>
                      <a:cubicBezTo>
                        <a:pt x="2491896" y="0"/>
                        <a:pt x="2554398" y="62502"/>
                        <a:pt x="2554398" y="139606"/>
                      </a:cubicBezTo>
                      <a:lnTo>
                        <a:pt x="2554398" y="498594"/>
                      </a:lnTo>
                      <a:lnTo>
                        <a:pt x="139606" y="498594"/>
                      </a:lnTo>
                      <a:cubicBezTo>
                        <a:pt x="62502" y="498594"/>
                        <a:pt x="0" y="436092"/>
                        <a:pt x="0" y="3589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7C31"/>
                </a:solidFill>
                <a:ln w="7600" cap="flat">
                  <a:solidFill>
                    <a:srgbClr val="EE7C31"/>
                  </a:solidFill>
                  <a:bevel/>
                </a:ln>
              </p:spPr>
            </p:sp>
            <p:sp>
              <p:nvSpPr>
                <p:cNvPr id="190" name="Text 190"/>
                <p:cNvSpPr txBox="1"/>
                <p:nvPr/>
              </p:nvSpPr>
              <p:spPr>
                <a:xfrm>
                  <a:off x="3203993" y="4299179"/>
                  <a:ext cx="349600" cy="498594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>
                      <a:solidFill>
                        <a:srgbClr val="FFFFFF"/>
                      </a:solidFill>
                      <a:latin typeface="Arial"/>
                    </a:rPr>
                    <a:t>4</a:t>
                  </a:r>
                </a:p>
              </p:txBody>
            </p:sp>
            <p:sp>
              <p:nvSpPr>
                <p:cNvPr id="191" name="Text 191"/>
                <p:cNvSpPr txBox="1"/>
                <p:nvPr/>
              </p:nvSpPr>
              <p:spPr>
                <a:xfrm>
                  <a:off x="3553593" y="4299179"/>
                  <a:ext cx="2204798" cy="19943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>
                      <a:solidFill>
                        <a:srgbClr val="FFFFFF"/>
                      </a:solidFill>
                      <a:latin typeface="Arial"/>
                    </a:rPr>
                    <a:t>CARARA</a:t>
                  </a:r>
                </a:p>
              </p:txBody>
            </p:sp>
          </p:grpSp>
          <p:sp>
            <p:nvSpPr>
              <p:cNvPr id="178" name="Forma libre: forma 177"/>
              <p:cNvSpPr/>
              <p:nvPr/>
            </p:nvSpPr>
            <p:spPr>
              <a:xfrm>
                <a:off x="3553608" y="4487363"/>
                <a:ext cx="2386400" cy="511059"/>
              </a:xfrm>
              <a:custGeom>
                <a:avLst/>
                <a:gdLst>
                  <a:gd name="rtl" fmla="*/ 22800 w 2386400"/>
                  <a:gd name="rtr" fmla="*/ 2363600 w 2386400"/>
                </a:gdLst>
                <a:ahLst/>
                <a:cxnLst/>
                <a:rect l="rtl" t="t" r="rtr" b="b"/>
                <a:pathLst>
                  <a:path w="2386400" h="511059">
                    <a:moveTo>
                      <a:pt x="0" y="0"/>
                    </a:moveTo>
                    <a:lnTo>
                      <a:pt x="2243304" y="0"/>
                    </a:lnTo>
                    <a:cubicBezTo>
                      <a:pt x="2322336" y="0"/>
                      <a:pt x="2386400" y="64064"/>
                      <a:pt x="2386400" y="143096"/>
                    </a:cubicBezTo>
                    <a:lnTo>
                      <a:pt x="2386400" y="511059"/>
                    </a:lnTo>
                    <a:lnTo>
                      <a:pt x="143096" y="511059"/>
                    </a:lnTo>
                    <a:cubicBezTo>
                      <a:pt x="64064" y="511059"/>
                      <a:pt x="0" y="446994"/>
                      <a:pt x="0" y="3679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F2A282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400">
                    <a:solidFill>
                      <a:srgbClr val="1F6391"/>
                    </a:solidFill>
                    <a:latin typeface="Arial"/>
                  </a:rPr>
                  <a:t>CLUB 4 S BIJAGUAL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sz="1400">
                    <a:solidFill>
                      <a:srgbClr val="1F6391"/>
                    </a:solidFill>
                    <a:latin typeface="Arial"/>
                  </a:rPr>
                  <a:t>CLUB 4S DAMAS DE TULIN</a:t>
                </a:r>
              </a:p>
            </p:txBody>
          </p:sp>
        </p:grpSp>
      </p:grpSp>
      <p:grpSp>
        <p:nvGrpSpPr>
          <p:cNvPr id="27" name="List">
            <a:extLst>
              <a:ext uri="{FF2B5EF4-FFF2-40B4-BE49-F238E27FC236}">
                <a16:creationId xmlns:a16="http://schemas.microsoft.com/office/drawing/2014/main" id="{BFDB5C1B-FEB4-49D1-ABAF-80DD2EF842DD}"/>
              </a:ext>
            </a:extLst>
          </p:cNvPr>
          <p:cNvGrpSpPr/>
          <p:nvPr/>
        </p:nvGrpSpPr>
        <p:grpSpPr>
          <a:xfrm>
            <a:off x="6856824" y="1064898"/>
            <a:ext cx="4691422" cy="3779835"/>
            <a:chOff x="3204008" y="1859621"/>
            <a:chExt cx="2736000" cy="2325600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20231496-9E22-4B1E-BB84-4C6692AA9950}"/>
                </a:ext>
              </a:extLst>
            </p:cNvPr>
            <p:cNvGrpSpPr/>
            <p:nvPr/>
          </p:nvGrpSpPr>
          <p:grpSpPr>
            <a:xfrm>
              <a:off x="3204008" y="1859621"/>
              <a:ext cx="2736000" cy="699200"/>
              <a:chOff x="3204008" y="1859621"/>
              <a:chExt cx="2736000" cy="699200"/>
            </a:xfrm>
          </p:grpSpPr>
          <p:grpSp>
            <p:nvGrpSpPr>
              <p:cNvPr id="47" name="Group 180">
                <a:extLst>
                  <a:ext uri="{FF2B5EF4-FFF2-40B4-BE49-F238E27FC236}">
                    <a16:creationId xmlns:a16="http://schemas.microsoft.com/office/drawing/2014/main" id="{A315C3EA-7502-49C7-8204-AEF4378F59BB}"/>
                  </a:ext>
                </a:extLst>
              </p:cNvPr>
              <p:cNvGrpSpPr/>
              <p:nvPr/>
            </p:nvGrpSpPr>
            <p:grpSpPr>
              <a:xfrm>
                <a:off x="3203993" y="1859579"/>
                <a:ext cx="2554398" cy="498594"/>
                <a:chOff x="3203993" y="1859579"/>
                <a:chExt cx="2554398" cy="498594"/>
              </a:xfrm>
            </p:grpSpPr>
            <p:sp>
              <p:nvSpPr>
                <p:cNvPr id="49" name="Forma libre: forma 48">
                  <a:extLst>
                    <a:ext uri="{FF2B5EF4-FFF2-40B4-BE49-F238E27FC236}">
                      <a16:creationId xmlns:a16="http://schemas.microsoft.com/office/drawing/2014/main" id="{DEA50727-925F-4675-9809-6FEE1EC33043}"/>
                    </a:ext>
                  </a:extLst>
                </p:cNvPr>
                <p:cNvSpPr/>
                <p:nvPr/>
              </p:nvSpPr>
              <p:spPr>
                <a:xfrm>
                  <a:off x="3203993" y="1859579"/>
                  <a:ext cx="2554398" cy="498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4398" h="498594">
                      <a:moveTo>
                        <a:pt x="0" y="0"/>
                      </a:moveTo>
                      <a:lnTo>
                        <a:pt x="2414792" y="0"/>
                      </a:lnTo>
                      <a:cubicBezTo>
                        <a:pt x="2491896" y="0"/>
                        <a:pt x="2554398" y="62502"/>
                        <a:pt x="2554398" y="139606"/>
                      </a:cubicBezTo>
                      <a:lnTo>
                        <a:pt x="2554398" y="498594"/>
                      </a:lnTo>
                      <a:lnTo>
                        <a:pt x="139606" y="498594"/>
                      </a:lnTo>
                      <a:cubicBezTo>
                        <a:pt x="62502" y="498594"/>
                        <a:pt x="0" y="436092"/>
                        <a:pt x="0" y="3589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498DB"/>
                </a:solidFill>
                <a:ln w="7600" cap="flat">
                  <a:solidFill>
                    <a:srgbClr val="3498DB"/>
                  </a:solidFill>
                  <a:bevel/>
                </a:ln>
              </p:spPr>
            </p:sp>
            <p:sp>
              <p:nvSpPr>
                <p:cNvPr id="50" name="Text 181">
                  <a:extLst>
                    <a:ext uri="{FF2B5EF4-FFF2-40B4-BE49-F238E27FC236}">
                      <a16:creationId xmlns:a16="http://schemas.microsoft.com/office/drawing/2014/main" id="{A7528C41-E995-41C9-AC7C-82FFC75D981F}"/>
                    </a:ext>
                  </a:extLst>
                </p:cNvPr>
                <p:cNvSpPr txBox="1"/>
                <p:nvPr/>
              </p:nvSpPr>
              <p:spPr>
                <a:xfrm>
                  <a:off x="3203993" y="1859579"/>
                  <a:ext cx="349600" cy="498594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s-ES" sz="1400" dirty="0">
                      <a:solidFill>
                        <a:srgbClr val="FFFFFF"/>
                      </a:solidFill>
                      <a:latin typeface="Arial"/>
                    </a:rPr>
                    <a:t>5</a:t>
                  </a:r>
                  <a:endParaRPr sz="140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1" name="Text 182">
                  <a:extLst>
                    <a:ext uri="{FF2B5EF4-FFF2-40B4-BE49-F238E27FC236}">
                      <a16:creationId xmlns:a16="http://schemas.microsoft.com/office/drawing/2014/main" id="{68E74A4B-073F-43AC-96A1-8AD12D2CFD25}"/>
                    </a:ext>
                  </a:extLst>
                </p:cNvPr>
                <p:cNvSpPr txBox="1"/>
                <p:nvPr/>
              </p:nvSpPr>
              <p:spPr>
                <a:xfrm>
                  <a:off x="3553593" y="1859579"/>
                  <a:ext cx="2204798" cy="19943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s-ES" sz="1400" dirty="0">
                      <a:solidFill>
                        <a:srgbClr val="FFFFFF"/>
                      </a:solidFill>
                      <a:latin typeface="Arial"/>
                    </a:rPr>
                    <a:t>PURISCAL</a:t>
                  </a:r>
                  <a:endParaRPr sz="140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6816C00D-3C68-45AE-974E-E1978C18D026}"/>
                  </a:ext>
                </a:extLst>
              </p:cNvPr>
              <p:cNvSpPr/>
              <p:nvPr/>
            </p:nvSpPr>
            <p:spPr>
              <a:xfrm>
                <a:off x="3553608" y="2047763"/>
                <a:ext cx="2386400" cy="511059"/>
              </a:xfrm>
              <a:custGeom>
                <a:avLst/>
                <a:gdLst>
                  <a:gd name="rtl" fmla="*/ 22800 w 2386400"/>
                  <a:gd name="rtr" fmla="*/ 2363600 w 2386400"/>
                </a:gdLst>
                <a:ahLst/>
                <a:cxnLst/>
                <a:rect l="rtl" t="t" r="rtr" b="b"/>
                <a:pathLst>
                  <a:path w="2386400" h="511059">
                    <a:moveTo>
                      <a:pt x="0" y="0"/>
                    </a:moveTo>
                    <a:lnTo>
                      <a:pt x="2243304" y="0"/>
                    </a:lnTo>
                    <a:cubicBezTo>
                      <a:pt x="2322336" y="0"/>
                      <a:pt x="2386400" y="64064"/>
                      <a:pt x="2386400" y="143096"/>
                    </a:cubicBezTo>
                    <a:lnTo>
                      <a:pt x="2386400" y="511059"/>
                    </a:lnTo>
                    <a:lnTo>
                      <a:pt x="143096" y="511059"/>
                    </a:lnTo>
                    <a:cubicBezTo>
                      <a:pt x="64064" y="511059"/>
                      <a:pt x="0" y="446994"/>
                      <a:pt x="0" y="3679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83B3E3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AMEP – ACEROLA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ASOC DE MUJERES DE LA CRUZ</a:t>
                </a:r>
                <a:endParaRPr sz="1400" dirty="0">
                  <a:solidFill>
                    <a:srgbClr val="1F6391"/>
                  </a:solidFill>
                  <a:latin typeface="Arial"/>
                </a:endParaRP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CE755E38-C242-4E8A-B52A-84AE894B71F2}"/>
                </a:ext>
              </a:extLst>
            </p:cNvPr>
            <p:cNvGrpSpPr/>
            <p:nvPr/>
          </p:nvGrpSpPr>
          <p:grpSpPr>
            <a:xfrm>
              <a:off x="3204008" y="2672821"/>
              <a:ext cx="2736000" cy="699200"/>
              <a:chOff x="3204008" y="2672821"/>
              <a:chExt cx="2736000" cy="699200"/>
            </a:xfrm>
          </p:grpSpPr>
          <p:grpSp>
            <p:nvGrpSpPr>
              <p:cNvPr id="42" name="Group 183">
                <a:extLst>
                  <a:ext uri="{FF2B5EF4-FFF2-40B4-BE49-F238E27FC236}">
                    <a16:creationId xmlns:a16="http://schemas.microsoft.com/office/drawing/2014/main" id="{31D2219C-3344-469F-9438-54EF85DC0D53}"/>
                  </a:ext>
                </a:extLst>
              </p:cNvPr>
              <p:cNvGrpSpPr/>
              <p:nvPr/>
            </p:nvGrpSpPr>
            <p:grpSpPr>
              <a:xfrm>
                <a:off x="3203993" y="2672779"/>
                <a:ext cx="2554398" cy="498594"/>
                <a:chOff x="3203993" y="2672779"/>
                <a:chExt cx="2554398" cy="498594"/>
              </a:xfrm>
            </p:grpSpPr>
            <p:sp>
              <p:nvSpPr>
                <p:cNvPr id="44" name="Forma libre: forma 43">
                  <a:extLst>
                    <a:ext uri="{FF2B5EF4-FFF2-40B4-BE49-F238E27FC236}">
                      <a16:creationId xmlns:a16="http://schemas.microsoft.com/office/drawing/2014/main" id="{6DB26277-02E5-4B19-968A-5780EE2F290D}"/>
                    </a:ext>
                  </a:extLst>
                </p:cNvPr>
                <p:cNvSpPr/>
                <p:nvPr/>
              </p:nvSpPr>
              <p:spPr>
                <a:xfrm>
                  <a:off x="3203993" y="2672779"/>
                  <a:ext cx="2554398" cy="498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4398" h="498594">
                      <a:moveTo>
                        <a:pt x="0" y="0"/>
                      </a:moveTo>
                      <a:lnTo>
                        <a:pt x="2414792" y="0"/>
                      </a:lnTo>
                      <a:cubicBezTo>
                        <a:pt x="2491896" y="0"/>
                        <a:pt x="2554398" y="62502"/>
                        <a:pt x="2554398" y="139606"/>
                      </a:cubicBezTo>
                      <a:lnTo>
                        <a:pt x="2554398" y="498594"/>
                      </a:lnTo>
                      <a:lnTo>
                        <a:pt x="139606" y="498594"/>
                      </a:lnTo>
                      <a:cubicBezTo>
                        <a:pt x="62502" y="498594"/>
                        <a:pt x="0" y="436092"/>
                        <a:pt x="0" y="3589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7195"/>
                </a:solidFill>
                <a:ln w="7600" cap="flat">
                  <a:solidFill>
                    <a:srgbClr val="DD7195"/>
                  </a:solidFill>
                  <a:bevel/>
                </a:ln>
              </p:spPr>
            </p:sp>
            <p:sp>
              <p:nvSpPr>
                <p:cNvPr id="45" name="Text 184">
                  <a:extLst>
                    <a:ext uri="{FF2B5EF4-FFF2-40B4-BE49-F238E27FC236}">
                      <a16:creationId xmlns:a16="http://schemas.microsoft.com/office/drawing/2014/main" id="{5C234502-FCDD-44D7-A7BA-658DA8F10F74}"/>
                    </a:ext>
                  </a:extLst>
                </p:cNvPr>
                <p:cNvSpPr txBox="1"/>
                <p:nvPr/>
              </p:nvSpPr>
              <p:spPr>
                <a:xfrm>
                  <a:off x="3203993" y="2672779"/>
                  <a:ext cx="349600" cy="498594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s-ES" sz="1400" dirty="0">
                      <a:solidFill>
                        <a:srgbClr val="FFFFFF"/>
                      </a:solidFill>
                      <a:latin typeface="Arial"/>
                    </a:rPr>
                    <a:t>6</a:t>
                  </a:r>
                  <a:endParaRPr sz="140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6" name="Text 185">
                  <a:extLst>
                    <a:ext uri="{FF2B5EF4-FFF2-40B4-BE49-F238E27FC236}">
                      <a16:creationId xmlns:a16="http://schemas.microsoft.com/office/drawing/2014/main" id="{379E382D-20F3-4A30-A0C5-639C9D8432FA}"/>
                    </a:ext>
                  </a:extLst>
                </p:cNvPr>
                <p:cNvSpPr txBox="1"/>
                <p:nvPr/>
              </p:nvSpPr>
              <p:spPr>
                <a:xfrm>
                  <a:off x="3553593" y="2672779"/>
                  <a:ext cx="2204798" cy="19943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s-ES" sz="1400" dirty="0">
                      <a:solidFill>
                        <a:srgbClr val="FFFFFF"/>
                      </a:solidFill>
                      <a:latin typeface="Arial"/>
                    </a:rPr>
                    <a:t>TURRUBARES</a:t>
                  </a:r>
                  <a:endParaRPr sz="140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7A80508E-D7B9-4186-91F8-5AC04FD4E5D7}"/>
                  </a:ext>
                </a:extLst>
              </p:cNvPr>
              <p:cNvSpPr/>
              <p:nvPr/>
            </p:nvSpPr>
            <p:spPr>
              <a:xfrm>
                <a:off x="3553608" y="2860963"/>
                <a:ext cx="2386400" cy="511059"/>
              </a:xfrm>
              <a:custGeom>
                <a:avLst/>
                <a:gdLst>
                  <a:gd name="rtl" fmla="*/ 22800 w 2386400"/>
                  <a:gd name="rtr" fmla="*/ 2363600 w 2386400"/>
                </a:gdLst>
                <a:ahLst/>
                <a:cxnLst/>
                <a:rect l="rtl" t="t" r="rtr" b="b"/>
                <a:pathLst>
                  <a:path w="2386400" h="511059">
                    <a:moveTo>
                      <a:pt x="0" y="0"/>
                    </a:moveTo>
                    <a:lnTo>
                      <a:pt x="2243304" y="0"/>
                    </a:lnTo>
                    <a:cubicBezTo>
                      <a:pt x="2322336" y="0"/>
                      <a:pt x="2386400" y="64064"/>
                      <a:pt x="2386400" y="143096"/>
                    </a:cubicBezTo>
                    <a:lnTo>
                      <a:pt x="2386400" y="511059"/>
                    </a:lnTo>
                    <a:lnTo>
                      <a:pt x="143096" y="511059"/>
                    </a:lnTo>
                    <a:cubicBezTo>
                      <a:pt x="64064" y="511059"/>
                      <a:pt x="0" y="446994"/>
                      <a:pt x="0" y="3679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E49CB1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MUJERES ARTESANAS DEL BARRO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AMAESPET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ASOMIPAL 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ASOPRIT</a:t>
                </a:r>
                <a:endParaRPr sz="1400" dirty="0">
                  <a:solidFill>
                    <a:srgbClr val="1F6391"/>
                  </a:solidFill>
                  <a:latin typeface="Arial"/>
                </a:endParaRP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507930CC-4667-4865-A719-793B69076518}"/>
                </a:ext>
              </a:extLst>
            </p:cNvPr>
            <p:cNvGrpSpPr/>
            <p:nvPr/>
          </p:nvGrpSpPr>
          <p:grpSpPr>
            <a:xfrm>
              <a:off x="3204008" y="3486021"/>
              <a:ext cx="2736000" cy="699200"/>
              <a:chOff x="3204008" y="3486021"/>
              <a:chExt cx="2736000" cy="699200"/>
            </a:xfrm>
          </p:grpSpPr>
          <p:grpSp>
            <p:nvGrpSpPr>
              <p:cNvPr id="37" name="Group 186">
                <a:extLst>
                  <a:ext uri="{FF2B5EF4-FFF2-40B4-BE49-F238E27FC236}">
                    <a16:creationId xmlns:a16="http://schemas.microsoft.com/office/drawing/2014/main" id="{E001405A-B7C7-4A10-9D7B-67DE6F55CC59}"/>
                  </a:ext>
                </a:extLst>
              </p:cNvPr>
              <p:cNvGrpSpPr/>
              <p:nvPr/>
            </p:nvGrpSpPr>
            <p:grpSpPr>
              <a:xfrm>
                <a:off x="3203993" y="3485979"/>
                <a:ext cx="2554398" cy="498594"/>
                <a:chOff x="3203993" y="3485979"/>
                <a:chExt cx="2554398" cy="498594"/>
              </a:xfrm>
            </p:grpSpPr>
            <p:sp>
              <p:nvSpPr>
                <p:cNvPr id="39" name="Forma libre: forma 38">
                  <a:extLst>
                    <a:ext uri="{FF2B5EF4-FFF2-40B4-BE49-F238E27FC236}">
                      <a16:creationId xmlns:a16="http://schemas.microsoft.com/office/drawing/2014/main" id="{06EAB8EC-E396-43D6-A947-9B1298B58C22}"/>
                    </a:ext>
                  </a:extLst>
                </p:cNvPr>
                <p:cNvSpPr/>
                <p:nvPr/>
              </p:nvSpPr>
              <p:spPr>
                <a:xfrm>
                  <a:off x="3203993" y="3485979"/>
                  <a:ext cx="2554398" cy="498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4398" h="498594">
                      <a:moveTo>
                        <a:pt x="0" y="0"/>
                      </a:moveTo>
                      <a:lnTo>
                        <a:pt x="2414792" y="0"/>
                      </a:lnTo>
                      <a:cubicBezTo>
                        <a:pt x="2491896" y="0"/>
                        <a:pt x="2554398" y="62502"/>
                        <a:pt x="2554398" y="139606"/>
                      </a:cubicBezTo>
                      <a:lnTo>
                        <a:pt x="2554398" y="498594"/>
                      </a:lnTo>
                      <a:lnTo>
                        <a:pt x="139606" y="498594"/>
                      </a:lnTo>
                      <a:cubicBezTo>
                        <a:pt x="62502" y="498594"/>
                        <a:pt x="0" y="436092"/>
                        <a:pt x="0" y="3589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BC9D"/>
                </a:solidFill>
                <a:ln w="7600" cap="flat">
                  <a:solidFill>
                    <a:srgbClr val="1BBC9D"/>
                  </a:solidFill>
                  <a:bevel/>
                </a:ln>
              </p:spPr>
            </p:sp>
            <p:sp>
              <p:nvSpPr>
                <p:cNvPr id="40" name="Text 187">
                  <a:extLst>
                    <a:ext uri="{FF2B5EF4-FFF2-40B4-BE49-F238E27FC236}">
                      <a16:creationId xmlns:a16="http://schemas.microsoft.com/office/drawing/2014/main" id="{8BA80CE1-8340-4A73-962C-576E5752A642}"/>
                    </a:ext>
                  </a:extLst>
                </p:cNvPr>
                <p:cNvSpPr txBox="1"/>
                <p:nvPr/>
              </p:nvSpPr>
              <p:spPr>
                <a:xfrm>
                  <a:off x="3203993" y="3485979"/>
                  <a:ext cx="349600" cy="498594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s-ES" sz="1400" dirty="0">
                      <a:solidFill>
                        <a:srgbClr val="FFFFFF"/>
                      </a:solidFill>
                      <a:latin typeface="Arial"/>
                    </a:rPr>
                    <a:t>7</a:t>
                  </a:r>
                  <a:endParaRPr sz="140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1" name="Text 188">
                  <a:extLst>
                    <a:ext uri="{FF2B5EF4-FFF2-40B4-BE49-F238E27FC236}">
                      <a16:creationId xmlns:a16="http://schemas.microsoft.com/office/drawing/2014/main" id="{8408AE2C-6E32-421C-9591-5992E3FF5E8C}"/>
                    </a:ext>
                  </a:extLst>
                </p:cNvPr>
                <p:cNvSpPr txBox="1"/>
                <p:nvPr/>
              </p:nvSpPr>
              <p:spPr>
                <a:xfrm>
                  <a:off x="3553593" y="3485979"/>
                  <a:ext cx="2204798" cy="19943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s-ES" sz="1400" dirty="0">
                      <a:solidFill>
                        <a:srgbClr val="FFFFFF"/>
                      </a:solidFill>
                      <a:latin typeface="Arial"/>
                    </a:rPr>
                    <a:t>LA GLORIA</a:t>
                  </a:r>
                  <a:endParaRPr sz="140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7F724B0F-52E1-4345-BF42-02AC5984FEFF}"/>
                  </a:ext>
                </a:extLst>
              </p:cNvPr>
              <p:cNvSpPr/>
              <p:nvPr/>
            </p:nvSpPr>
            <p:spPr>
              <a:xfrm>
                <a:off x="3553608" y="3674163"/>
                <a:ext cx="2386400" cy="511059"/>
              </a:xfrm>
              <a:custGeom>
                <a:avLst/>
                <a:gdLst>
                  <a:gd name="rtl" fmla="*/ 22800 w 2386400"/>
                  <a:gd name="rtr" fmla="*/ 2363600 w 2386400"/>
                </a:gdLst>
                <a:ahLst/>
                <a:cxnLst/>
                <a:rect l="rtl" t="t" r="rtr" b="b"/>
                <a:pathLst>
                  <a:path w="2386400" h="511059">
                    <a:moveTo>
                      <a:pt x="0" y="0"/>
                    </a:moveTo>
                    <a:lnTo>
                      <a:pt x="2243304" y="0"/>
                    </a:lnTo>
                    <a:cubicBezTo>
                      <a:pt x="2322336" y="0"/>
                      <a:pt x="2386400" y="64064"/>
                      <a:pt x="2386400" y="143096"/>
                    </a:cubicBezTo>
                    <a:lnTo>
                      <a:pt x="2386400" y="511059"/>
                    </a:lnTo>
                    <a:lnTo>
                      <a:pt x="143096" y="511059"/>
                    </a:lnTo>
                    <a:cubicBezTo>
                      <a:pt x="64064" y="511059"/>
                      <a:pt x="0" y="446994"/>
                      <a:pt x="0" y="3679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7ECCB6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400" dirty="0">
                    <a:solidFill>
                      <a:srgbClr val="1F6391"/>
                    </a:solidFill>
                    <a:latin typeface="Arial"/>
                  </a:rPr>
                  <a:t>A</a:t>
                </a: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MINUZA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RENACER</a:t>
                </a:r>
                <a:endParaRPr sz="1400" dirty="0">
                  <a:solidFill>
                    <a:srgbClr val="1F6391"/>
                  </a:solidFill>
                  <a:latin typeface="Arial"/>
                </a:endParaRPr>
              </a:p>
            </p:txBody>
          </p:sp>
        </p:grp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6DAB561-F475-4608-814A-B170F9ABDDA4}"/>
              </a:ext>
            </a:extLst>
          </p:cNvPr>
          <p:cNvSpPr txBox="1"/>
          <p:nvPr/>
        </p:nvSpPr>
        <p:spPr>
          <a:xfrm>
            <a:off x="1959429" y="159657"/>
            <a:ext cx="802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GRUPO DE MUJERES ATENDIDAS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845CD052-CC3B-4F47-A0EC-3D808284FB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"/>
          <a:stretch/>
        </p:blipFill>
        <p:spPr>
          <a:xfrm>
            <a:off x="8257723" y="4990709"/>
            <a:ext cx="1844220" cy="1699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ágina-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List"/>
          <p:cNvGrpSpPr/>
          <p:nvPr/>
        </p:nvGrpSpPr>
        <p:grpSpPr>
          <a:xfrm>
            <a:off x="697457" y="1064966"/>
            <a:ext cx="4142389" cy="3779837"/>
            <a:chOff x="3203980" y="1859621"/>
            <a:chExt cx="2736028" cy="2325601"/>
          </a:xfrm>
        </p:grpSpPr>
        <p:grpSp>
          <p:nvGrpSpPr>
            <p:cNvPr id="167" name="Grupo 166"/>
            <p:cNvGrpSpPr/>
            <p:nvPr/>
          </p:nvGrpSpPr>
          <p:grpSpPr>
            <a:xfrm>
              <a:off x="3204008" y="1859621"/>
              <a:ext cx="2736000" cy="699200"/>
              <a:chOff x="3204008" y="1859621"/>
              <a:chExt cx="2736000" cy="699200"/>
            </a:xfrm>
          </p:grpSpPr>
          <p:grpSp>
            <p:nvGrpSpPr>
              <p:cNvPr id="180" name="Group 180"/>
              <p:cNvGrpSpPr/>
              <p:nvPr/>
            </p:nvGrpSpPr>
            <p:grpSpPr>
              <a:xfrm>
                <a:off x="3203993" y="1859579"/>
                <a:ext cx="2554398" cy="498594"/>
                <a:chOff x="3203993" y="1859579"/>
                <a:chExt cx="2554398" cy="498594"/>
              </a:xfrm>
            </p:grpSpPr>
            <p:sp>
              <p:nvSpPr>
                <p:cNvPr id="168" name="Forma libre: forma 167"/>
                <p:cNvSpPr/>
                <p:nvPr/>
              </p:nvSpPr>
              <p:spPr>
                <a:xfrm>
                  <a:off x="3203993" y="1859579"/>
                  <a:ext cx="2554398" cy="498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4398" h="498594">
                      <a:moveTo>
                        <a:pt x="0" y="0"/>
                      </a:moveTo>
                      <a:lnTo>
                        <a:pt x="2414792" y="0"/>
                      </a:lnTo>
                      <a:cubicBezTo>
                        <a:pt x="2491896" y="0"/>
                        <a:pt x="2554398" y="62502"/>
                        <a:pt x="2554398" y="139606"/>
                      </a:cubicBezTo>
                      <a:lnTo>
                        <a:pt x="2554398" y="498594"/>
                      </a:lnTo>
                      <a:lnTo>
                        <a:pt x="139606" y="498594"/>
                      </a:lnTo>
                      <a:cubicBezTo>
                        <a:pt x="62502" y="498594"/>
                        <a:pt x="0" y="436092"/>
                        <a:pt x="0" y="3589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498DB"/>
                </a:solidFill>
                <a:ln w="7600" cap="flat">
                  <a:solidFill>
                    <a:srgbClr val="3498DB"/>
                  </a:solidFill>
                  <a:bevel/>
                </a:ln>
              </p:spPr>
            </p:sp>
            <p:sp>
              <p:nvSpPr>
                <p:cNvPr id="181" name="Text 181"/>
                <p:cNvSpPr txBox="1"/>
                <p:nvPr/>
              </p:nvSpPr>
              <p:spPr>
                <a:xfrm>
                  <a:off x="3203993" y="1859579"/>
                  <a:ext cx="349600" cy="498594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>
                      <a:solidFill>
                        <a:srgbClr val="FFFFFF"/>
                      </a:solidFill>
                      <a:latin typeface="Arial"/>
                    </a:rPr>
                    <a:t>1</a:t>
                  </a:r>
                </a:p>
              </p:txBody>
            </p:sp>
            <p:sp>
              <p:nvSpPr>
                <p:cNvPr id="182" name="Text 182"/>
                <p:cNvSpPr txBox="1"/>
                <p:nvPr/>
              </p:nvSpPr>
              <p:spPr>
                <a:xfrm>
                  <a:off x="3553593" y="1859579"/>
                  <a:ext cx="2204798" cy="19943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>
                      <a:solidFill>
                        <a:srgbClr val="FFFFFF"/>
                      </a:solidFill>
                      <a:latin typeface="Arial"/>
                    </a:rPr>
                    <a:t>ASERRI</a:t>
                  </a:r>
                </a:p>
              </p:txBody>
            </p:sp>
          </p:grpSp>
          <p:sp>
            <p:nvSpPr>
              <p:cNvPr id="169" name="Forma libre: forma 168"/>
              <p:cNvSpPr/>
              <p:nvPr/>
            </p:nvSpPr>
            <p:spPr>
              <a:xfrm>
                <a:off x="3553608" y="2047763"/>
                <a:ext cx="2386400" cy="511059"/>
              </a:xfrm>
              <a:custGeom>
                <a:avLst/>
                <a:gdLst>
                  <a:gd name="rtl" fmla="*/ 22800 w 2386400"/>
                  <a:gd name="rtr" fmla="*/ 2363600 w 2386400"/>
                </a:gdLst>
                <a:ahLst/>
                <a:cxnLst/>
                <a:rect l="rtl" t="t" r="rtr" b="b"/>
                <a:pathLst>
                  <a:path w="2386400" h="511059">
                    <a:moveTo>
                      <a:pt x="0" y="0"/>
                    </a:moveTo>
                    <a:lnTo>
                      <a:pt x="2243304" y="0"/>
                    </a:lnTo>
                    <a:cubicBezTo>
                      <a:pt x="2322336" y="0"/>
                      <a:pt x="2386400" y="64064"/>
                      <a:pt x="2386400" y="143096"/>
                    </a:cubicBezTo>
                    <a:lnTo>
                      <a:pt x="2386400" y="511059"/>
                    </a:lnTo>
                    <a:lnTo>
                      <a:pt x="143096" y="511059"/>
                    </a:lnTo>
                    <a:cubicBezTo>
                      <a:pt x="64064" y="511059"/>
                      <a:pt x="0" y="446994"/>
                      <a:pt x="0" y="3679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83B3E3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400" dirty="0">
                    <a:solidFill>
                      <a:srgbClr val="1F6391"/>
                    </a:solidFill>
                    <a:latin typeface="Arial"/>
                  </a:rPr>
                  <a:t>ADICO LA URUCA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sz="1400" dirty="0">
                    <a:solidFill>
                      <a:srgbClr val="1F6391"/>
                    </a:solidFill>
                    <a:latin typeface="Arial"/>
                  </a:rPr>
                  <a:t>ASIPROFE </a:t>
                </a:r>
              </a:p>
            </p:txBody>
          </p:sp>
        </p:grpSp>
        <p:grpSp>
          <p:nvGrpSpPr>
            <p:cNvPr id="170" name="Grupo 169"/>
            <p:cNvGrpSpPr/>
            <p:nvPr/>
          </p:nvGrpSpPr>
          <p:grpSpPr>
            <a:xfrm>
              <a:off x="3203993" y="2558780"/>
              <a:ext cx="2735997" cy="876407"/>
              <a:chOff x="3203993" y="2558780"/>
              <a:chExt cx="2735997" cy="876407"/>
            </a:xfrm>
          </p:grpSpPr>
          <p:grpSp>
            <p:nvGrpSpPr>
              <p:cNvPr id="183" name="Group 183"/>
              <p:cNvGrpSpPr/>
              <p:nvPr/>
            </p:nvGrpSpPr>
            <p:grpSpPr>
              <a:xfrm>
                <a:off x="3203993" y="2558780"/>
                <a:ext cx="2554398" cy="612593"/>
                <a:chOff x="3203993" y="2558780"/>
                <a:chExt cx="2554398" cy="612593"/>
              </a:xfrm>
            </p:grpSpPr>
            <p:sp>
              <p:nvSpPr>
                <p:cNvPr id="171" name="Forma libre: forma 170"/>
                <p:cNvSpPr/>
                <p:nvPr/>
              </p:nvSpPr>
              <p:spPr>
                <a:xfrm>
                  <a:off x="3203993" y="2672779"/>
                  <a:ext cx="2554398" cy="498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4398" h="498594">
                      <a:moveTo>
                        <a:pt x="0" y="0"/>
                      </a:moveTo>
                      <a:lnTo>
                        <a:pt x="2414792" y="0"/>
                      </a:lnTo>
                      <a:cubicBezTo>
                        <a:pt x="2491896" y="0"/>
                        <a:pt x="2554398" y="62502"/>
                        <a:pt x="2554398" y="139606"/>
                      </a:cubicBezTo>
                      <a:lnTo>
                        <a:pt x="2554398" y="498594"/>
                      </a:lnTo>
                      <a:lnTo>
                        <a:pt x="139606" y="498594"/>
                      </a:lnTo>
                      <a:cubicBezTo>
                        <a:pt x="62502" y="498594"/>
                        <a:pt x="0" y="436092"/>
                        <a:pt x="0" y="3589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7195"/>
                </a:solidFill>
                <a:ln w="7600" cap="flat">
                  <a:solidFill>
                    <a:srgbClr val="DD7195"/>
                  </a:solidFill>
                  <a:bevel/>
                </a:ln>
              </p:spPr>
            </p:sp>
            <p:sp>
              <p:nvSpPr>
                <p:cNvPr id="184" name="Text 184"/>
                <p:cNvSpPr txBox="1"/>
                <p:nvPr/>
              </p:nvSpPr>
              <p:spPr>
                <a:xfrm>
                  <a:off x="3203993" y="2558780"/>
                  <a:ext cx="349600" cy="498594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>
                      <a:solidFill>
                        <a:srgbClr val="FFFFFF"/>
                      </a:solidFill>
                      <a:latin typeface="Arial"/>
                    </a:rPr>
                    <a:t>2</a:t>
                  </a:r>
                </a:p>
              </p:txBody>
            </p:sp>
            <p:sp>
              <p:nvSpPr>
                <p:cNvPr id="185" name="Text 185"/>
                <p:cNvSpPr txBox="1"/>
                <p:nvPr/>
              </p:nvSpPr>
              <p:spPr>
                <a:xfrm>
                  <a:off x="3553590" y="2638160"/>
                  <a:ext cx="2204798" cy="19943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 dirty="0">
                      <a:solidFill>
                        <a:srgbClr val="FFFFFF"/>
                      </a:solidFill>
                      <a:latin typeface="Arial"/>
                    </a:rPr>
                    <a:t>ACOSTA</a:t>
                  </a:r>
                </a:p>
              </p:txBody>
            </p:sp>
          </p:grpSp>
          <p:sp>
            <p:nvSpPr>
              <p:cNvPr id="172" name="Forma libre: forma 171"/>
              <p:cNvSpPr/>
              <p:nvPr/>
            </p:nvSpPr>
            <p:spPr>
              <a:xfrm>
                <a:off x="3553590" y="2810170"/>
                <a:ext cx="2386400" cy="625017"/>
              </a:xfrm>
              <a:custGeom>
                <a:avLst/>
                <a:gdLst>
                  <a:gd name="rtl" fmla="*/ 22800 w 2386400"/>
                  <a:gd name="rtr" fmla="*/ 2363600 w 2386400"/>
                </a:gdLst>
                <a:ahLst/>
                <a:cxnLst/>
                <a:rect l="rtl" t="t" r="rtr" b="b"/>
                <a:pathLst>
                  <a:path w="2386400" h="511059">
                    <a:moveTo>
                      <a:pt x="0" y="0"/>
                    </a:moveTo>
                    <a:lnTo>
                      <a:pt x="2243304" y="0"/>
                    </a:lnTo>
                    <a:cubicBezTo>
                      <a:pt x="2322336" y="0"/>
                      <a:pt x="2386400" y="64064"/>
                      <a:pt x="2386400" y="143096"/>
                    </a:cubicBezTo>
                    <a:lnTo>
                      <a:pt x="2386400" y="511059"/>
                    </a:lnTo>
                    <a:lnTo>
                      <a:pt x="143096" y="511059"/>
                    </a:lnTo>
                    <a:cubicBezTo>
                      <a:pt x="64064" y="511059"/>
                      <a:pt x="0" y="446994"/>
                      <a:pt x="0" y="3679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E49CB1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400" dirty="0">
                    <a:solidFill>
                      <a:srgbClr val="1F6391"/>
                    </a:solidFill>
                    <a:latin typeface="Arial"/>
                  </a:rPr>
                  <a:t>ASOCASPIROLAS 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sz="1400" dirty="0">
                    <a:solidFill>
                      <a:srgbClr val="1F6391"/>
                    </a:solidFill>
                    <a:latin typeface="Arial"/>
                  </a:rPr>
                  <a:t>ASOMUES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sz="1400" dirty="0">
                    <a:solidFill>
                      <a:srgbClr val="1F6391"/>
                    </a:solidFill>
                    <a:latin typeface="Arial"/>
                  </a:rPr>
                  <a:t>ASOMIPAL </a:t>
                </a:r>
                <a:endParaRPr lang="es-ES" sz="1400" dirty="0">
                  <a:solidFill>
                    <a:srgbClr val="1F6391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GRUPO MUJERES TERUEL</a:t>
                </a:r>
                <a:endParaRPr sz="1400" dirty="0">
                  <a:solidFill>
                    <a:srgbClr val="1F6391"/>
                  </a:solidFill>
                  <a:latin typeface="Arial"/>
                </a:endParaRPr>
              </a:p>
            </p:txBody>
          </p:sp>
        </p:grpSp>
        <p:grpSp>
          <p:nvGrpSpPr>
            <p:cNvPr id="173" name="Grupo 172"/>
            <p:cNvGrpSpPr/>
            <p:nvPr/>
          </p:nvGrpSpPr>
          <p:grpSpPr>
            <a:xfrm>
              <a:off x="3203980" y="3485979"/>
              <a:ext cx="2736028" cy="699243"/>
              <a:chOff x="3203980" y="3485979"/>
              <a:chExt cx="2736028" cy="699243"/>
            </a:xfrm>
          </p:grpSpPr>
          <p:grpSp>
            <p:nvGrpSpPr>
              <p:cNvPr id="186" name="Group 186"/>
              <p:cNvGrpSpPr/>
              <p:nvPr/>
            </p:nvGrpSpPr>
            <p:grpSpPr>
              <a:xfrm>
                <a:off x="3203980" y="3485979"/>
                <a:ext cx="2554411" cy="528326"/>
                <a:chOff x="3203980" y="3485979"/>
                <a:chExt cx="2554411" cy="528326"/>
              </a:xfrm>
            </p:grpSpPr>
            <p:sp>
              <p:nvSpPr>
                <p:cNvPr id="174" name="Forma libre: forma 173"/>
                <p:cNvSpPr/>
                <p:nvPr/>
              </p:nvSpPr>
              <p:spPr>
                <a:xfrm>
                  <a:off x="3203993" y="3485979"/>
                  <a:ext cx="2554398" cy="498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4398" h="498594">
                      <a:moveTo>
                        <a:pt x="0" y="0"/>
                      </a:moveTo>
                      <a:lnTo>
                        <a:pt x="2414792" y="0"/>
                      </a:lnTo>
                      <a:cubicBezTo>
                        <a:pt x="2491896" y="0"/>
                        <a:pt x="2554398" y="62502"/>
                        <a:pt x="2554398" y="139606"/>
                      </a:cubicBezTo>
                      <a:lnTo>
                        <a:pt x="2554398" y="498594"/>
                      </a:lnTo>
                      <a:lnTo>
                        <a:pt x="139606" y="498594"/>
                      </a:lnTo>
                      <a:cubicBezTo>
                        <a:pt x="62502" y="498594"/>
                        <a:pt x="0" y="436092"/>
                        <a:pt x="0" y="3589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BC9D"/>
                </a:solidFill>
                <a:ln w="7600" cap="flat">
                  <a:solidFill>
                    <a:srgbClr val="1BBC9D"/>
                  </a:solidFill>
                  <a:bevel/>
                </a:ln>
              </p:spPr>
              <p:txBody>
                <a:bodyPr/>
                <a:lstStyle/>
                <a:p>
                  <a:pPr algn="ctr"/>
                  <a:r>
                    <a:rPr lang="es-ES" sz="1400" dirty="0">
                      <a:solidFill>
                        <a:srgbClr val="FFFFFF"/>
                      </a:solidFill>
                      <a:latin typeface="Arial"/>
                    </a:rPr>
                    <a:t>                                                                                            MORA</a:t>
                  </a:r>
                </a:p>
              </p:txBody>
            </p:sp>
            <p:sp>
              <p:nvSpPr>
                <p:cNvPr id="187" name="Text 187"/>
                <p:cNvSpPr txBox="1"/>
                <p:nvPr/>
              </p:nvSpPr>
              <p:spPr>
                <a:xfrm>
                  <a:off x="3203980" y="3515711"/>
                  <a:ext cx="349600" cy="498594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>
                      <a:solidFill>
                        <a:srgbClr val="FFFFFF"/>
                      </a:solidFill>
                      <a:latin typeface="Arial"/>
                    </a:rPr>
                    <a:t>3</a:t>
                  </a:r>
                </a:p>
              </p:txBody>
            </p:sp>
            <p:sp>
              <p:nvSpPr>
                <p:cNvPr id="188" name="Text 188"/>
                <p:cNvSpPr txBox="1"/>
                <p:nvPr/>
              </p:nvSpPr>
              <p:spPr>
                <a:xfrm>
                  <a:off x="3553590" y="3635515"/>
                  <a:ext cx="2204798" cy="19943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sz="1400">
                      <a:solidFill>
                        <a:srgbClr val="FFFFFF"/>
                      </a:solidFill>
                      <a:latin typeface="Arial"/>
                    </a:rPr>
                    <a:t>MORA</a:t>
                  </a:r>
                </a:p>
              </p:txBody>
            </p:sp>
          </p:grpSp>
          <p:sp>
            <p:nvSpPr>
              <p:cNvPr id="175" name="Forma libre: forma 174"/>
              <p:cNvSpPr/>
              <p:nvPr/>
            </p:nvSpPr>
            <p:spPr>
              <a:xfrm>
                <a:off x="3553608" y="3674163"/>
                <a:ext cx="2386400" cy="511059"/>
              </a:xfrm>
              <a:custGeom>
                <a:avLst/>
                <a:gdLst>
                  <a:gd name="rtl" fmla="*/ 22800 w 2386400"/>
                  <a:gd name="rtr" fmla="*/ 2363600 w 2386400"/>
                </a:gdLst>
                <a:ahLst/>
                <a:cxnLst/>
                <a:rect l="rtl" t="t" r="rtr" b="b"/>
                <a:pathLst>
                  <a:path w="2386400" h="511059">
                    <a:moveTo>
                      <a:pt x="0" y="0"/>
                    </a:moveTo>
                    <a:lnTo>
                      <a:pt x="2243304" y="0"/>
                    </a:lnTo>
                    <a:cubicBezTo>
                      <a:pt x="2322336" y="0"/>
                      <a:pt x="2386400" y="64064"/>
                      <a:pt x="2386400" y="143096"/>
                    </a:cubicBezTo>
                    <a:lnTo>
                      <a:pt x="2386400" y="511059"/>
                    </a:lnTo>
                    <a:lnTo>
                      <a:pt x="143096" y="511059"/>
                    </a:lnTo>
                    <a:cubicBezTo>
                      <a:pt x="64064" y="511059"/>
                      <a:pt x="0" y="446994"/>
                      <a:pt x="0" y="3679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7ECCB6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sz="1400" dirty="0">
                    <a:solidFill>
                      <a:srgbClr val="1F6391"/>
                    </a:solidFill>
                    <a:latin typeface="Arial"/>
                  </a:rPr>
                  <a:t>ASOPROHOJA</a:t>
                </a:r>
              </a:p>
            </p:txBody>
          </p:sp>
        </p:grpSp>
      </p:grpSp>
      <p:grpSp>
        <p:nvGrpSpPr>
          <p:cNvPr id="27" name="List">
            <a:extLst>
              <a:ext uri="{FF2B5EF4-FFF2-40B4-BE49-F238E27FC236}">
                <a16:creationId xmlns:a16="http://schemas.microsoft.com/office/drawing/2014/main" id="{BFDB5C1B-FEB4-49D1-ABAF-80DD2EF842DD}"/>
              </a:ext>
            </a:extLst>
          </p:cNvPr>
          <p:cNvGrpSpPr/>
          <p:nvPr/>
        </p:nvGrpSpPr>
        <p:grpSpPr>
          <a:xfrm>
            <a:off x="6856824" y="1064898"/>
            <a:ext cx="4691422" cy="3779835"/>
            <a:chOff x="3204008" y="1859621"/>
            <a:chExt cx="2736000" cy="2325600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20231496-9E22-4B1E-BB84-4C6692AA9950}"/>
                </a:ext>
              </a:extLst>
            </p:cNvPr>
            <p:cNvGrpSpPr/>
            <p:nvPr/>
          </p:nvGrpSpPr>
          <p:grpSpPr>
            <a:xfrm>
              <a:off x="3204008" y="1859621"/>
              <a:ext cx="2736000" cy="699200"/>
              <a:chOff x="3204008" y="1859621"/>
              <a:chExt cx="2736000" cy="699200"/>
            </a:xfrm>
          </p:grpSpPr>
          <p:grpSp>
            <p:nvGrpSpPr>
              <p:cNvPr id="47" name="Group 180">
                <a:extLst>
                  <a:ext uri="{FF2B5EF4-FFF2-40B4-BE49-F238E27FC236}">
                    <a16:creationId xmlns:a16="http://schemas.microsoft.com/office/drawing/2014/main" id="{A315C3EA-7502-49C7-8204-AEF4378F59BB}"/>
                  </a:ext>
                </a:extLst>
              </p:cNvPr>
              <p:cNvGrpSpPr/>
              <p:nvPr/>
            </p:nvGrpSpPr>
            <p:grpSpPr>
              <a:xfrm>
                <a:off x="3203993" y="1859579"/>
                <a:ext cx="2554398" cy="498594"/>
                <a:chOff x="3203993" y="1859579"/>
                <a:chExt cx="2554398" cy="498594"/>
              </a:xfrm>
            </p:grpSpPr>
            <p:sp>
              <p:nvSpPr>
                <p:cNvPr id="49" name="Forma libre: forma 48">
                  <a:extLst>
                    <a:ext uri="{FF2B5EF4-FFF2-40B4-BE49-F238E27FC236}">
                      <a16:creationId xmlns:a16="http://schemas.microsoft.com/office/drawing/2014/main" id="{DEA50727-925F-4675-9809-6FEE1EC33043}"/>
                    </a:ext>
                  </a:extLst>
                </p:cNvPr>
                <p:cNvSpPr/>
                <p:nvPr/>
              </p:nvSpPr>
              <p:spPr>
                <a:xfrm>
                  <a:off x="3203993" y="1859579"/>
                  <a:ext cx="2554398" cy="498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4398" h="498594">
                      <a:moveTo>
                        <a:pt x="0" y="0"/>
                      </a:moveTo>
                      <a:lnTo>
                        <a:pt x="2414792" y="0"/>
                      </a:lnTo>
                      <a:cubicBezTo>
                        <a:pt x="2491896" y="0"/>
                        <a:pt x="2554398" y="62502"/>
                        <a:pt x="2554398" y="139606"/>
                      </a:cubicBezTo>
                      <a:lnTo>
                        <a:pt x="2554398" y="498594"/>
                      </a:lnTo>
                      <a:lnTo>
                        <a:pt x="139606" y="498594"/>
                      </a:lnTo>
                      <a:cubicBezTo>
                        <a:pt x="62502" y="498594"/>
                        <a:pt x="0" y="436092"/>
                        <a:pt x="0" y="3589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498DB"/>
                </a:solidFill>
                <a:ln w="7600" cap="flat">
                  <a:solidFill>
                    <a:srgbClr val="3498DB"/>
                  </a:solidFill>
                  <a:bevel/>
                </a:ln>
              </p:spPr>
            </p:sp>
            <p:sp>
              <p:nvSpPr>
                <p:cNvPr id="50" name="Text 181">
                  <a:extLst>
                    <a:ext uri="{FF2B5EF4-FFF2-40B4-BE49-F238E27FC236}">
                      <a16:creationId xmlns:a16="http://schemas.microsoft.com/office/drawing/2014/main" id="{A7528C41-E995-41C9-AC7C-82FFC75D981F}"/>
                    </a:ext>
                  </a:extLst>
                </p:cNvPr>
                <p:cNvSpPr txBox="1"/>
                <p:nvPr/>
              </p:nvSpPr>
              <p:spPr>
                <a:xfrm>
                  <a:off x="3203993" y="1859579"/>
                  <a:ext cx="349600" cy="498594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s-ES" sz="1400" dirty="0">
                      <a:solidFill>
                        <a:srgbClr val="FFFFFF"/>
                      </a:solidFill>
                      <a:latin typeface="Arial"/>
                    </a:rPr>
                    <a:t>5</a:t>
                  </a:r>
                  <a:endParaRPr sz="140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51" name="Text 182">
                  <a:extLst>
                    <a:ext uri="{FF2B5EF4-FFF2-40B4-BE49-F238E27FC236}">
                      <a16:creationId xmlns:a16="http://schemas.microsoft.com/office/drawing/2014/main" id="{68E74A4B-073F-43AC-96A1-8AD12D2CFD25}"/>
                    </a:ext>
                  </a:extLst>
                </p:cNvPr>
                <p:cNvSpPr txBox="1"/>
                <p:nvPr/>
              </p:nvSpPr>
              <p:spPr>
                <a:xfrm>
                  <a:off x="3553593" y="1859579"/>
                  <a:ext cx="2204798" cy="19943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s-ES" sz="1400" dirty="0">
                      <a:solidFill>
                        <a:srgbClr val="FFFFFF"/>
                      </a:solidFill>
                      <a:latin typeface="Arial"/>
                    </a:rPr>
                    <a:t>PURISCAL</a:t>
                  </a:r>
                  <a:endParaRPr sz="140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6816C00D-3C68-45AE-974E-E1978C18D026}"/>
                  </a:ext>
                </a:extLst>
              </p:cNvPr>
              <p:cNvSpPr/>
              <p:nvPr/>
            </p:nvSpPr>
            <p:spPr>
              <a:xfrm>
                <a:off x="3553608" y="2047763"/>
                <a:ext cx="2386400" cy="511059"/>
              </a:xfrm>
              <a:custGeom>
                <a:avLst/>
                <a:gdLst>
                  <a:gd name="rtl" fmla="*/ 22800 w 2386400"/>
                  <a:gd name="rtr" fmla="*/ 2363600 w 2386400"/>
                </a:gdLst>
                <a:ahLst/>
                <a:cxnLst/>
                <a:rect l="rtl" t="t" r="rtr" b="b"/>
                <a:pathLst>
                  <a:path w="2386400" h="511059">
                    <a:moveTo>
                      <a:pt x="0" y="0"/>
                    </a:moveTo>
                    <a:lnTo>
                      <a:pt x="2243304" y="0"/>
                    </a:lnTo>
                    <a:cubicBezTo>
                      <a:pt x="2322336" y="0"/>
                      <a:pt x="2386400" y="64064"/>
                      <a:pt x="2386400" y="143096"/>
                    </a:cubicBezTo>
                    <a:lnTo>
                      <a:pt x="2386400" y="511059"/>
                    </a:lnTo>
                    <a:lnTo>
                      <a:pt x="143096" y="511059"/>
                    </a:lnTo>
                    <a:cubicBezTo>
                      <a:pt x="64064" y="511059"/>
                      <a:pt x="0" y="446994"/>
                      <a:pt x="0" y="3679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83B3E3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AMEP – ACEROLA</a:t>
                </a: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CE755E38-C242-4E8A-B52A-84AE894B71F2}"/>
                </a:ext>
              </a:extLst>
            </p:cNvPr>
            <p:cNvGrpSpPr/>
            <p:nvPr/>
          </p:nvGrpSpPr>
          <p:grpSpPr>
            <a:xfrm>
              <a:off x="3204008" y="2672821"/>
              <a:ext cx="2736000" cy="699200"/>
              <a:chOff x="3204008" y="2672821"/>
              <a:chExt cx="2736000" cy="699200"/>
            </a:xfrm>
          </p:grpSpPr>
          <p:grpSp>
            <p:nvGrpSpPr>
              <p:cNvPr id="42" name="Group 183">
                <a:extLst>
                  <a:ext uri="{FF2B5EF4-FFF2-40B4-BE49-F238E27FC236}">
                    <a16:creationId xmlns:a16="http://schemas.microsoft.com/office/drawing/2014/main" id="{31D2219C-3344-469F-9438-54EF85DC0D53}"/>
                  </a:ext>
                </a:extLst>
              </p:cNvPr>
              <p:cNvGrpSpPr/>
              <p:nvPr/>
            </p:nvGrpSpPr>
            <p:grpSpPr>
              <a:xfrm>
                <a:off x="3203993" y="2672779"/>
                <a:ext cx="2554398" cy="498594"/>
                <a:chOff x="3203993" y="2672779"/>
                <a:chExt cx="2554398" cy="498594"/>
              </a:xfrm>
            </p:grpSpPr>
            <p:sp>
              <p:nvSpPr>
                <p:cNvPr id="44" name="Forma libre: forma 43">
                  <a:extLst>
                    <a:ext uri="{FF2B5EF4-FFF2-40B4-BE49-F238E27FC236}">
                      <a16:creationId xmlns:a16="http://schemas.microsoft.com/office/drawing/2014/main" id="{6DB26277-02E5-4B19-968A-5780EE2F290D}"/>
                    </a:ext>
                  </a:extLst>
                </p:cNvPr>
                <p:cNvSpPr/>
                <p:nvPr/>
              </p:nvSpPr>
              <p:spPr>
                <a:xfrm>
                  <a:off x="3203993" y="2672779"/>
                  <a:ext cx="2554398" cy="498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4398" h="498594">
                      <a:moveTo>
                        <a:pt x="0" y="0"/>
                      </a:moveTo>
                      <a:lnTo>
                        <a:pt x="2414792" y="0"/>
                      </a:lnTo>
                      <a:cubicBezTo>
                        <a:pt x="2491896" y="0"/>
                        <a:pt x="2554398" y="62502"/>
                        <a:pt x="2554398" y="139606"/>
                      </a:cubicBezTo>
                      <a:lnTo>
                        <a:pt x="2554398" y="498594"/>
                      </a:lnTo>
                      <a:lnTo>
                        <a:pt x="139606" y="498594"/>
                      </a:lnTo>
                      <a:cubicBezTo>
                        <a:pt x="62502" y="498594"/>
                        <a:pt x="0" y="436092"/>
                        <a:pt x="0" y="3589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7195"/>
                </a:solidFill>
                <a:ln w="7600" cap="flat">
                  <a:solidFill>
                    <a:srgbClr val="DD7195"/>
                  </a:solidFill>
                  <a:bevel/>
                </a:ln>
              </p:spPr>
            </p:sp>
            <p:sp>
              <p:nvSpPr>
                <p:cNvPr id="45" name="Text 184">
                  <a:extLst>
                    <a:ext uri="{FF2B5EF4-FFF2-40B4-BE49-F238E27FC236}">
                      <a16:creationId xmlns:a16="http://schemas.microsoft.com/office/drawing/2014/main" id="{5C234502-FCDD-44D7-A7BA-658DA8F10F74}"/>
                    </a:ext>
                  </a:extLst>
                </p:cNvPr>
                <p:cNvSpPr txBox="1"/>
                <p:nvPr/>
              </p:nvSpPr>
              <p:spPr>
                <a:xfrm>
                  <a:off x="3203993" y="2672779"/>
                  <a:ext cx="349600" cy="498594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s-ES" sz="1400" dirty="0">
                      <a:solidFill>
                        <a:srgbClr val="FFFFFF"/>
                      </a:solidFill>
                      <a:latin typeface="Arial"/>
                    </a:rPr>
                    <a:t>6</a:t>
                  </a:r>
                  <a:endParaRPr sz="140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6" name="Text 185">
                  <a:extLst>
                    <a:ext uri="{FF2B5EF4-FFF2-40B4-BE49-F238E27FC236}">
                      <a16:creationId xmlns:a16="http://schemas.microsoft.com/office/drawing/2014/main" id="{379E382D-20F3-4A30-A0C5-639C9D8432FA}"/>
                    </a:ext>
                  </a:extLst>
                </p:cNvPr>
                <p:cNvSpPr txBox="1"/>
                <p:nvPr/>
              </p:nvSpPr>
              <p:spPr>
                <a:xfrm>
                  <a:off x="3553593" y="2672779"/>
                  <a:ext cx="2204798" cy="19943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s-ES" sz="1400" dirty="0">
                      <a:solidFill>
                        <a:srgbClr val="FFFFFF"/>
                      </a:solidFill>
                      <a:latin typeface="Arial"/>
                    </a:rPr>
                    <a:t>TURRUBARES</a:t>
                  </a:r>
                  <a:endParaRPr sz="140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7A80508E-D7B9-4186-91F8-5AC04FD4E5D7}"/>
                  </a:ext>
                </a:extLst>
              </p:cNvPr>
              <p:cNvSpPr/>
              <p:nvPr/>
            </p:nvSpPr>
            <p:spPr>
              <a:xfrm>
                <a:off x="3553608" y="2860963"/>
                <a:ext cx="2386400" cy="511059"/>
              </a:xfrm>
              <a:custGeom>
                <a:avLst/>
                <a:gdLst>
                  <a:gd name="rtl" fmla="*/ 22800 w 2386400"/>
                  <a:gd name="rtr" fmla="*/ 2363600 w 2386400"/>
                </a:gdLst>
                <a:ahLst/>
                <a:cxnLst/>
                <a:rect l="rtl" t="t" r="rtr" b="b"/>
                <a:pathLst>
                  <a:path w="2386400" h="511059">
                    <a:moveTo>
                      <a:pt x="0" y="0"/>
                    </a:moveTo>
                    <a:lnTo>
                      <a:pt x="2243304" y="0"/>
                    </a:lnTo>
                    <a:cubicBezTo>
                      <a:pt x="2322336" y="0"/>
                      <a:pt x="2386400" y="64064"/>
                      <a:pt x="2386400" y="143096"/>
                    </a:cubicBezTo>
                    <a:lnTo>
                      <a:pt x="2386400" y="511059"/>
                    </a:lnTo>
                    <a:lnTo>
                      <a:pt x="143096" y="511059"/>
                    </a:lnTo>
                    <a:cubicBezTo>
                      <a:pt x="64064" y="511059"/>
                      <a:pt x="0" y="446994"/>
                      <a:pt x="0" y="3679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E49CB1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AMAESPET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ASOPRIT</a:t>
                </a:r>
              </a:p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ASOC MUJERES DEL BARRO</a:t>
                </a:r>
              </a:p>
            </p:txBody>
          </p:sp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507930CC-4667-4865-A719-793B69076518}"/>
                </a:ext>
              </a:extLst>
            </p:cNvPr>
            <p:cNvGrpSpPr/>
            <p:nvPr/>
          </p:nvGrpSpPr>
          <p:grpSpPr>
            <a:xfrm>
              <a:off x="3204008" y="3486021"/>
              <a:ext cx="2736000" cy="699200"/>
              <a:chOff x="3204008" y="3486021"/>
              <a:chExt cx="2736000" cy="699200"/>
            </a:xfrm>
          </p:grpSpPr>
          <p:grpSp>
            <p:nvGrpSpPr>
              <p:cNvPr id="37" name="Group 186">
                <a:extLst>
                  <a:ext uri="{FF2B5EF4-FFF2-40B4-BE49-F238E27FC236}">
                    <a16:creationId xmlns:a16="http://schemas.microsoft.com/office/drawing/2014/main" id="{E001405A-B7C7-4A10-9D7B-67DE6F55CC59}"/>
                  </a:ext>
                </a:extLst>
              </p:cNvPr>
              <p:cNvGrpSpPr/>
              <p:nvPr/>
            </p:nvGrpSpPr>
            <p:grpSpPr>
              <a:xfrm>
                <a:off x="3203993" y="3485979"/>
                <a:ext cx="2554398" cy="498594"/>
                <a:chOff x="3203993" y="3485979"/>
                <a:chExt cx="2554398" cy="498594"/>
              </a:xfrm>
            </p:grpSpPr>
            <p:sp>
              <p:nvSpPr>
                <p:cNvPr id="39" name="Forma libre: forma 38">
                  <a:extLst>
                    <a:ext uri="{FF2B5EF4-FFF2-40B4-BE49-F238E27FC236}">
                      <a16:creationId xmlns:a16="http://schemas.microsoft.com/office/drawing/2014/main" id="{06EAB8EC-E396-43D6-A947-9B1298B58C22}"/>
                    </a:ext>
                  </a:extLst>
                </p:cNvPr>
                <p:cNvSpPr/>
                <p:nvPr/>
              </p:nvSpPr>
              <p:spPr>
                <a:xfrm>
                  <a:off x="3203993" y="3485979"/>
                  <a:ext cx="2554398" cy="49859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554398" h="498594">
                      <a:moveTo>
                        <a:pt x="0" y="0"/>
                      </a:moveTo>
                      <a:lnTo>
                        <a:pt x="2414792" y="0"/>
                      </a:lnTo>
                      <a:cubicBezTo>
                        <a:pt x="2491896" y="0"/>
                        <a:pt x="2554398" y="62502"/>
                        <a:pt x="2554398" y="139606"/>
                      </a:cubicBezTo>
                      <a:lnTo>
                        <a:pt x="2554398" y="498594"/>
                      </a:lnTo>
                      <a:lnTo>
                        <a:pt x="139606" y="498594"/>
                      </a:lnTo>
                      <a:cubicBezTo>
                        <a:pt x="62502" y="498594"/>
                        <a:pt x="0" y="436092"/>
                        <a:pt x="0" y="35898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BBC9D"/>
                </a:solidFill>
                <a:ln w="7600" cap="flat">
                  <a:solidFill>
                    <a:srgbClr val="1BBC9D"/>
                  </a:solidFill>
                  <a:bevel/>
                </a:ln>
              </p:spPr>
            </p:sp>
            <p:sp>
              <p:nvSpPr>
                <p:cNvPr id="40" name="Text 187">
                  <a:extLst>
                    <a:ext uri="{FF2B5EF4-FFF2-40B4-BE49-F238E27FC236}">
                      <a16:creationId xmlns:a16="http://schemas.microsoft.com/office/drawing/2014/main" id="{8BA80CE1-8340-4A73-962C-576E5752A642}"/>
                    </a:ext>
                  </a:extLst>
                </p:cNvPr>
                <p:cNvSpPr txBox="1"/>
                <p:nvPr/>
              </p:nvSpPr>
              <p:spPr>
                <a:xfrm>
                  <a:off x="3203993" y="3485979"/>
                  <a:ext cx="349600" cy="498594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s-ES" sz="1400" dirty="0">
                      <a:solidFill>
                        <a:srgbClr val="FFFFFF"/>
                      </a:solidFill>
                      <a:latin typeface="Arial"/>
                    </a:rPr>
                    <a:t>7</a:t>
                  </a:r>
                  <a:endParaRPr sz="140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  <p:sp>
              <p:nvSpPr>
                <p:cNvPr id="41" name="Text 188">
                  <a:extLst>
                    <a:ext uri="{FF2B5EF4-FFF2-40B4-BE49-F238E27FC236}">
                      <a16:creationId xmlns:a16="http://schemas.microsoft.com/office/drawing/2014/main" id="{8408AE2C-6E32-421C-9591-5992E3FF5E8C}"/>
                    </a:ext>
                  </a:extLst>
                </p:cNvPr>
                <p:cNvSpPr txBox="1"/>
                <p:nvPr/>
              </p:nvSpPr>
              <p:spPr>
                <a:xfrm>
                  <a:off x="3553593" y="3485979"/>
                  <a:ext cx="2204798" cy="199438"/>
                </a:xfrm>
                <a:prstGeom prst="rect">
                  <a:avLst/>
                </a:prstGeom>
                <a:noFill/>
              </p:spPr>
              <p:txBody>
                <a:bodyPr wrap="square" lIns="36000" tIns="0" rIns="36000" bIns="0" rtlCol="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s-ES" sz="1400" dirty="0">
                      <a:solidFill>
                        <a:srgbClr val="FFFFFF"/>
                      </a:solidFill>
                      <a:latin typeface="Arial"/>
                    </a:rPr>
                    <a:t>LA GLORIA</a:t>
                  </a:r>
                  <a:endParaRPr sz="1400" dirty="0">
                    <a:solidFill>
                      <a:srgbClr val="FFFFFF"/>
                    </a:solidFill>
                    <a:latin typeface="Arial"/>
                  </a:endParaRPr>
                </a:p>
              </p:txBody>
            </p:sp>
          </p:grp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7F724B0F-52E1-4345-BF42-02AC5984FEFF}"/>
                  </a:ext>
                </a:extLst>
              </p:cNvPr>
              <p:cNvSpPr/>
              <p:nvPr/>
            </p:nvSpPr>
            <p:spPr>
              <a:xfrm>
                <a:off x="3553608" y="3674163"/>
                <a:ext cx="2386400" cy="511059"/>
              </a:xfrm>
              <a:custGeom>
                <a:avLst/>
                <a:gdLst>
                  <a:gd name="rtl" fmla="*/ 22800 w 2386400"/>
                  <a:gd name="rtr" fmla="*/ 2363600 w 2386400"/>
                </a:gdLst>
                <a:ahLst/>
                <a:cxnLst/>
                <a:rect l="rtl" t="t" r="rtr" b="b"/>
                <a:pathLst>
                  <a:path w="2386400" h="511059">
                    <a:moveTo>
                      <a:pt x="0" y="0"/>
                    </a:moveTo>
                    <a:lnTo>
                      <a:pt x="2243304" y="0"/>
                    </a:lnTo>
                    <a:cubicBezTo>
                      <a:pt x="2322336" y="0"/>
                      <a:pt x="2386400" y="64064"/>
                      <a:pt x="2386400" y="143096"/>
                    </a:cubicBezTo>
                    <a:lnTo>
                      <a:pt x="2386400" y="511059"/>
                    </a:lnTo>
                    <a:lnTo>
                      <a:pt x="143096" y="511059"/>
                    </a:lnTo>
                    <a:cubicBezTo>
                      <a:pt x="64064" y="511059"/>
                      <a:pt x="0" y="446994"/>
                      <a:pt x="0" y="36796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600" cap="flat">
                <a:solidFill>
                  <a:srgbClr val="7ECCB6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s-ES" sz="1400" dirty="0">
                    <a:solidFill>
                      <a:srgbClr val="1F6391"/>
                    </a:solidFill>
                    <a:latin typeface="Arial"/>
                  </a:rPr>
                  <a:t>RENACER</a:t>
                </a:r>
                <a:endParaRPr sz="1400" dirty="0">
                  <a:solidFill>
                    <a:srgbClr val="1F6391"/>
                  </a:solidFill>
                  <a:latin typeface="Arial"/>
                </a:endParaRPr>
              </a:p>
            </p:txBody>
          </p:sp>
        </p:grp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6DAB561-F475-4608-814A-B170F9ABDDA4}"/>
              </a:ext>
            </a:extLst>
          </p:cNvPr>
          <p:cNvSpPr txBox="1"/>
          <p:nvPr/>
        </p:nvSpPr>
        <p:spPr>
          <a:xfrm>
            <a:off x="1959429" y="159657"/>
            <a:ext cx="802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</a:rPr>
              <a:t>GRUPO DE MUJERES CON PROYECTOS</a:t>
            </a: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845CD052-CC3B-4F47-A0EC-3D808284FB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"/>
          <a:stretch/>
        </p:blipFill>
        <p:spPr>
          <a:xfrm>
            <a:off x="8257723" y="4990709"/>
            <a:ext cx="1844220" cy="169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9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25AAC-D166-4C49-8F7A-F4797B36E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992" y="151475"/>
            <a:ext cx="7592800" cy="938666"/>
          </a:xfrm>
        </p:spPr>
        <p:txBody>
          <a:bodyPr/>
          <a:lstStyle/>
          <a:p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Lucida Handwriting" panose="03010101010101010101" pitchFamily="66" charset="0"/>
                <a:ea typeface="+mn-ea"/>
                <a:cs typeface="+mn-cs"/>
              </a:rPr>
              <a:t>Algunos datos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C9DC9D8-B6FB-460F-8AD1-6B472C49BC4F}"/>
              </a:ext>
            </a:extLst>
          </p:cNvPr>
          <p:cNvSpPr/>
          <p:nvPr/>
        </p:nvSpPr>
        <p:spPr>
          <a:xfrm>
            <a:off x="5995317" y="200500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dirty="0">
                <a:solidFill>
                  <a:srgbClr val="303030"/>
                </a:solidFill>
                <a:latin typeface="Arial" panose="020B0604020202020204" pitchFamily="34" charset="0"/>
              </a:rPr>
              <a:t>15%</a:t>
            </a:r>
            <a:endParaRPr lang="es-ES" sz="1600" b="0" i="0" dirty="0">
              <a:effectLst/>
              <a:latin typeface="MS Shell Dlg 2" panose="020B060403050404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53F743-2689-4C13-8DEC-1BA34E956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886" y="1803952"/>
            <a:ext cx="3742857" cy="77142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B69974E-585E-4CEC-AB05-B913C0BE970D}"/>
              </a:ext>
            </a:extLst>
          </p:cNvPr>
          <p:cNvSpPr txBox="1"/>
          <p:nvPr/>
        </p:nvSpPr>
        <p:spPr>
          <a:xfrm>
            <a:off x="7155543" y="1876523"/>
            <a:ext cx="471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Del total de productores(as) atendidos a setiembre 2018 solo el 15% son mujeres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E826897-A6D3-49B0-8189-EE0773CF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29" y="3429000"/>
            <a:ext cx="3742857" cy="77142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AD2C32D-85C3-4F93-A23C-CFCF2EBDF3D4}"/>
              </a:ext>
            </a:extLst>
          </p:cNvPr>
          <p:cNvSpPr/>
          <p:nvPr/>
        </p:nvSpPr>
        <p:spPr>
          <a:xfrm>
            <a:off x="6061077" y="363004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ES" dirty="0">
                <a:solidFill>
                  <a:srgbClr val="303030"/>
                </a:solidFill>
                <a:latin typeface="Arial" panose="020B0604020202020204" pitchFamily="34" charset="0"/>
              </a:rPr>
              <a:t>60%</a:t>
            </a:r>
            <a:endParaRPr lang="es-ES" sz="1600" b="0" i="0" dirty="0">
              <a:effectLst/>
              <a:latin typeface="MS Shell Dlg 2" panose="020B060403050404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2E1432-047E-45B1-B459-DB1D68FEF090}"/>
              </a:ext>
            </a:extLst>
          </p:cNvPr>
          <p:cNvSpPr txBox="1"/>
          <p:nvPr/>
        </p:nvSpPr>
        <p:spPr>
          <a:xfrm>
            <a:off x="7155543" y="3491548"/>
            <a:ext cx="471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Del total de organizaciones atendidas a setiembre 2018 el 60% son grupos mujeres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8BF69B8-6B36-45F7-BD19-69C49D289C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"/>
          <a:stretch/>
        </p:blipFill>
        <p:spPr>
          <a:xfrm>
            <a:off x="9513200" y="4485988"/>
            <a:ext cx="1844220" cy="169936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218BB33D-3C63-464D-A724-E988BADA1517}"/>
              </a:ext>
            </a:extLst>
          </p:cNvPr>
          <p:cNvSpPr/>
          <p:nvPr/>
        </p:nvSpPr>
        <p:spPr>
          <a:xfrm>
            <a:off x="0" y="6270171"/>
            <a:ext cx="12192000" cy="5878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43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ángulo isósceles 5">
            <a:extLst>
              <a:ext uri="{FF2B5EF4-FFF2-40B4-BE49-F238E27FC236}">
                <a16:creationId xmlns:a16="http://schemas.microsoft.com/office/drawing/2014/main" id="{E0EDE330-3784-46AA-A9CD-880AEF10AAB4}"/>
              </a:ext>
            </a:extLst>
          </p:cNvPr>
          <p:cNvSpPr/>
          <p:nvPr/>
        </p:nvSpPr>
        <p:spPr>
          <a:xfrm rot="10800000">
            <a:off x="3450546" y="3861870"/>
            <a:ext cx="2992763" cy="2692261"/>
          </a:xfrm>
          <a:prstGeom prst="triangle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A00D0A1-08FA-4C79-91AC-D7FD81CCE429}"/>
              </a:ext>
            </a:extLst>
          </p:cNvPr>
          <p:cNvGrpSpPr/>
          <p:nvPr/>
        </p:nvGrpSpPr>
        <p:grpSpPr>
          <a:xfrm>
            <a:off x="-2539335" y="1075902"/>
            <a:ext cx="4790230" cy="4795509"/>
            <a:chOff x="-3019695" y="528087"/>
            <a:chExt cx="6167811" cy="6174609"/>
          </a:xfrm>
          <a:scene3d>
            <a:camera prst="orthographicFront">
              <a:rot lat="21000000" lon="600000" rev="0"/>
            </a:camera>
            <a:lightRig rig="threePt" dir="t"/>
          </a:scene3d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7686CA31-A807-4AFB-8E5B-6B4FB00A63A3}"/>
                </a:ext>
              </a:extLst>
            </p:cNvPr>
            <p:cNvGrpSpPr/>
            <p:nvPr userDrawn="1"/>
          </p:nvGrpSpPr>
          <p:grpSpPr>
            <a:xfrm>
              <a:off x="-3019695" y="534885"/>
              <a:ext cx="6167811" cy="6167811"/>
              <a:chOff x="-3019695" y="534885"/>
              <a:chExt cx="6167811" cy="6167811"/>
            </a:xfrm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C8D4257D-390B-45F2-90B5-77F21A13A76C}"/>
                  </a:ext>
                </a:extLst>
              </p:cNvPr>
              <p:cNvGrpSpPr/>
              <p:nvPr userDrawn="1"/>
            </p:nvGrpSpPr>
            <p:grpSpPr>
              <a:xfrm>
                <a:off x="-3019695" y="534885"/>
                <a:ext cx="6167811" cy="6167811"/>
                <a:chOff x="-3019695" y="534885"/>
                <a:chExt cx="6167811" cy="6167811"/>
              </a:xfrm>
            </p:grpSpPr>
            <p:sp>
              <p:nvSpPr>
                <p:cNvPr id="12" name="Elipse 11">
                  <a:extLst>
                    <a:ext uri="{FF2B5EF4-FFF2-40B4-BE49-F238E27FC236}">
                      <a16:creationId xmlns:a16="http://schemas.microsoft.com/office/drawing/2014/main" id="{D3AD533B-E083-4A15-8892-860478A7A30E}"/>
                    </a:ext>
                  </a:extLst>
                </p:cNvPr>
                <p:cNvSpPr/>
                <p:nvPr userDrawn="1"/>
              </p:nvSpPr>
              <p:spPr>
                <a:xfrm>
                  <a:off x="-3019695" y="534885"/>
                  <a:ext cx="6167811" cy="6167811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s-ES"/>
                </a:p>
              </p:txBody>
            </p:sp>
            <p:sp>
              <p:nvSpPr>
                <p:cNvPr id="13" name="Pentágono 12">
                  <a:extLst>
                    <a:ext uri="{FF2B5EF4-FFF2-40B4-BE49-F238E27FC236}">
                      <a16:creationId xmlns:a16="http://schemas.microsoft.com/office/drawing/2014/main" id="{34A99D9C-6B81-41AA-BE50-54FA35BF1F6F}"/>
                    </a:ext>
                  </a:extLst>
                </p:cNvPr>
                <p:cNvSpPr/>
                <p:nvPr userDrawn="1"/>
              </p:nvSpPr>
              <p:spPr>
                <a:xfrm>
                  <a:off x="-2827283" y="569321"/>
                  <a:ext cx="5819368" cy="5547700"/>
                </a:xfrm>
                <a:prstGeom prst="pentagon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es-ES"/>
                </a:p>
              </p:txBody>
            </p:sp>
          </p:grpSp>
          <p:sp>
            <p:nvSpPr>
              <p:cNvPr id="11" name="Pentágono 10">
                <a:extLst>
                  <a:ext uri="{FF2B5EF4-FFF2-40B4-BE49-F238E27FC236}">
                    <a16:creationId xmlns:a16="http://schemas.microsoft.com/office/drawing/2014/main" id="{3F1013E2-B72C-4BEF-A8A7-8F3481A26574}"/>
                  </a:ext>
                </a:extLst>
              </p:cNvPr>
              <p:cNvSpPr/>
              <p:nvPr userDrawn="1"/>
            </p:nvSpPr>
            <p:spPr>
              <a:xfrm rot="2169223">
                <a:off x="-2674883" y="637641"/>
                <a:ext cx="5819368" cy="5547700"/>
              </a:xfrm>
              <a:prstGeom prst="pentag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/>
              </a:p>
            </p:txBody>
          </p:sp>
        </p:grpSp>
        <p:sp>
          <p:nvSpPr>
            <p:cNvPr id="9" name="Pentágono 8">
              <a:extLst>
                <a:ext uri="{FF2B5EF4-FFF2-40B4-BE49-F238E27FC236}">
                  <a16:creationId xmlns:a16="http://schemas.microsoft.com/office/drawing/2014/main" id="{4B5503DE-D3F9-4EE3-B5D7-EC75687A9B70}"/>
                </a:ext>
              </a:extLst>
            </p:cNvPr>
            <p:cNvSpPr/>
            <p:nvPr userDrawn="1"/>
          </p:nvSpPr>
          <p:spPr>
            <a:xfrm rot="3306887">
              <a:off x="-2606563" y="663921"/>
              <a:ext cx="5819368" cy="5547700"/>
            </a:xfrm>
            <a:prstGeom prst="pentag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/>
            </a:p>
          </p:txBody>
        </p:sp>
      </p:grp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7AA430D-FE7F-4007-A52F-4B70B2AC0070}"/>
              </a:ext>
            </a:extLst>
          </p:cNvPr>
          <p:cNvCxnSpPr/>
          <p:nvPr/>
        </p:nvCxnSpPr>
        <p:spPr>
          <a:xfrm flipH="1">
            <a:off x="7087363" y="3174204"/>
            <a:ext cx="2096876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BD480DF9-F689-4BF7-A6A4-0939CE82C9FA}"/>
              </a:ext>
            </a:extLst>
          </p:cNvPr>
          <p:cNvCxnSpPr/>
          <p:nvPr/>
        </p:nvCxnSpPr>
        <p:spPr>
          <a:xfrm>
            <a:off x="4603538" y="2805242"/>
            <a:ext cx="2354317" cy="4534022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1F6F118-3BE0-4D65-96FD-2D00B33A5005}"/>
              </a:ext>
            </a:extLst>
          </p:cNvPr>
          <p:cNvCxnSpPr>
            <a:cxnSpLocks/>
          </p:cNvCxnSpPr>
          <p:nvPr/>
        </p:nvCxnSpPr>
        <p:spPr>
          <a:xfrm flipH="1">
            <a:off x="5319338" y="32084"/>
            <a:ext cx="3762704" cy="6858000"/>
          </a:xfrm>
          <a:prstGeom prst="line">
            <a:avLst/>
          </a:prstGeom>
          <a:ln>
            <a:solidFill>
              <a:schemeClr val="tx1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6C9D87F8-A690-4941-8FC4-0697E2DE8B74}"/>
              </a:ext>
            </a:extLst>
          </p:cNvPr>
          <p:cNvSpPr/>
          <p:nvPr/>
        </p:nvSpPr>
        <p:spPr>
          <a:xfrm>
            <a:off x="9014977" y="698109"/>
            <a:ext cx="2335088" cy="2013007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7F3AE5D4-4BD8-4E8A-9B6B-B8FC25B16553}"/>
              </a:ext>
            </a:extLst>
          </p:cNvPr>
          <p:cNvSpPr/>
          <p:nvPr/>
        </p:nvSpPr>
        <p:spPr>
          <a:xfrm>
            <a:off x="8894518" y="825993"/>
            <a:ext cx="2318913" cy="1999063"/>
          </a:xfrm>
          <a:prstGeom prst="triangle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9" name="Triángulo isósceles 18">
            <a:extLst>
              <a:ext uri="{FF2B5EF4-FFF2-40B4-BE49-F238E27FC236}">
                <a16:creationId xmlns:a16="http://schemas.microsoft.com/office/drawing/2014/main" id="{0E5EE78D-00D6-4B37-8B89-F65203885827}"/>
              </a:ext>
            </a:extLst>
          </p:cNvPr>
          <p:cNvSpPr/>
          <p:nvPr/>
        </p:nvSpPr>
        <p:spPr>
          <a:xfrm>
            <a:off x="8537565" y="4494755"/>
            <a:ext cx="3401978" cy="2932740"/>
          </a:xfrm>
          <a:prstGeom prst="triangle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6393F7FF-CD7B-482B-BDED-A3EA74C42D86}"/>
              </a:ext>
            </a:extLst>
          </p:cNvPr>
          <p:cNvSpPr/>
          <p:nvPr/>
        </p:nvSpPr>
        <p:spPr>
          <a:xfrm>
            <a:off x="9801106" y="4703301"/>
            <a:ext cx="2816629" cy="2428129"/>
          </a:xfrm>
          <a:prstGeom prst="triangle">
            <a:avLst/>
          </a:prstGeom>
          <a:solidFill>
            <a:schemeClr val="accent5">
              <a:alpha val="48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B4C9C41D-5601-44E5-9EC8-5D8508B5C1F4}"/>
              </a:ext>
            </a:extLst>
          </p:cNvPr>
          <p:cNvSpPr/>
          <p:nvPr/>
        </p:nvSpPr>
        <p:spPr>
          <a:xfrm>
            <a:off x="8640542" y="5964822"/>
            <a:ext cx="1513489" cy="1513489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81587F7A-780A-4EBD-BFCB-C3FCDC577E03}"/>
              </a:ext>
            </a:extLst>
          </p:cNvPr>
          <p:cNvSpPr/>
          <p:nvPr/>
        </p:nvSpPr>
        <p:spPr>
          <a:xfrm>
            <a:off x="10984833" y="1575443"/>
            <a:ext cx="131648" cy="131648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3" name="Triángulo isósceles 22">
            <a:extLst>
              <a:ext uri="{FF2B5EF4-FFF2-40B4-BE49-F238E27FC236}">
                <a16:creationId xmlns:a16="http://schemas.microsoft.com/office/drawing/2014/main" id="{E1CDA600-7B60-424A-8D4B-10298D55538C}"/>
              </a:ext>
            </a:extLst>
          </p:cNvPr>
          <p:cNvSpPr/>
          <p:nvPr/>
        </p:nvSpPr>
        <p:spPr>
          <a:xfrm>
            <a:off x="4203032" y="264462"/>
            <a:ext cx="2162425" cy="1864160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4" name="Triángulo isósceles 23">
            <a:extLst>
              <a:ext uri="{FF2B5EF4-FFF2-40B4-BE49-F238E27FC236}">
                <a16:creationId xmlns:a16="http://schemas.microsoft.com/office/drawing/2014/main" id="{47946F9C-59C6-4198-A56D-FE4B3F92EC7B}"/>
              </a:ext>
            </a:extLst>
          </p:cNvPr>
          <p:cNvSpPr>
            <a:spLocks noChangeAspect="1"/>
          </p:cNvSpPr>
          <p:nvPr/>
        </p:nvSpPr>
        <p:spPr>
          <a:xfrm rot="10800000">
            <a:off x="5956980" y="735283"/>
            <a:ext cx="1166775" cy="1005840"/>
          </a:xfrm>
          <a:prstGeom prst="triangle">
            <a:avLst/>
          </a:prstGeom>
          <a:solidFill>
            <a:schemeClr val="accent2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0144D1DE-7901-4B6D-895D-7F1F1FC64C1A}"/>
              </a:ext>
            </a:extLst>
          </p:cNvPr>
          <p:cNvSpPr/>
          <p:nvPr/>
        </p:nvSpPr>
        <p:spPr>
          <a:xfrm rot="150904">
            <a:off x="-178934" y="3923594"/>
            <a:ext cx="2530740" cy="2276630"/>
          </a:xfrm>
          <a:prstGeom prst="triangle">
            <a:avLst/>
          </a:prstGeom>
          <a:solidFill>
            <a:schemeClr val="accent4">
              <a:alpha val="35000"/>
            </a:schemeClr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6" name="Triángulo isósceles 25">
            <a:extLst>
              <a:ext uri="{FF2B5EF4-FFF2-40B4-BE49-F238E27FC236}">
                <a16:creationId xmlns:a16="http://schemas.microsoft.com/office/drawing/2014/main" id="{CFC27544-F37C-431F-A484-2BDB8A83FA55}"/>
              </a:ext>
            </a:extLst>
          </p:cNvPr>
          <p:cNvSpPr/>
          <p:nvPr/>
        </p:nvSpPr>
        <p:spPr>
          <a:xfrm>
            <a:off x="3878862" y="4122820"/>
            <a:ext cx="1516671" cy="1307475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7" name="Triángulo isósceles 26">
            <a:extLst>
              <a:ext uri="{FF2B5EF4-FFF2-40B4-BE49-F238E27FC236}">
                <a16:creationId xmlns:a16="http://schemas.microsoft.com/office/drawing/2014/main" id="{A18C86F0-AF97-4A61-B63F-632EE583C13F}"/>
              </a:ext>
            </a:extLst>
          </p:cNvPr>
          <p:cNvSpPr/>
          <p:nvPr/>
        </p:nvSpPr>
        <p:spPr>
          <a:xfrm rot="10800000">
            <a:off x="4211254" y="1512738"/>
            <a:ext cx="1788472" cy="1541786"/>
          </a:xfrm>
          <a:prstGeom prst="triangle">
            <a:avLst/>
          </a:prstGeom>
          <a:noFill/>
          <a:ln>
            <a:solidFill>
              <a:schemeClr val="accent5"/>
            </a:solidFill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8" name="Trapezoide 5">
            <a:extLst>
              <a:ext uri="{FF2B5EF4-FFF2-40B4-BE49-F238E27FC236}">
                <a16:creationId xmlns:a16="http://schemas.microsoft.com/office/drawing/2014/main" id="{EC801F61-D202-4FDE-9C26-62178800825D}"/>
              </a:ext>
            </a:extLst>
          </p:cNvPr>
          <p:cNvSpPr/>
          <p:nvPr/>
        </p:nvSpPr>
        <p:spPr>
          <a:xfrm>
            <a:off x="640006" y="2721764"/>
            <a:ext cx="10172374" cy="2864528"/>
          </a:xfrm>
          <a:custGeom>
            <a:avLst/>
            <a:gdLst>
              <a:gd name="connsiteX0" fmla="*/ 0 w 10756669"/>
              <a:gd name="connsiteY0" fmla="*/ 1325563 h 1325563"/>
              <a:gd name="connsiteX1" fmla="*/ 331391 w 10756669"/>
              <a:gd name="connsiteY1" fmla="*/ 0 h 1325563"/>
              <a:gd name="connsiteX2" fmla="*/ 10425278 w 10756669"/>
              <a:gd name="connsiteY2" fmla="*/ 0 h 1325563"/>
              <a:gd name="connsiteX3" fmla="*/ 10756669 w 10756669"/>
              <a:gd name="connsiteY3" fmla="*/ 1325563 h 1325563"/>
              <a:gd name="connsiteX4" fmla="*/ 0 w 10756669"/>
              <a:gd name="connsiteY4" fmla="*/ 1325563 h 1325563"/>
              <a:gd name="connsiteX0" fmla="*/ 0 w 11296996"/>
              <a:gd name="connsiteY0" fmla="*/ 1333876 h 1333876"/>
              <a:gd name="connsiteX1" fmla="*/ 871718 w 11296996"/>
              <a:gd name="connsiteY1" fmla="*/ 0 h 1333876"/>
              <a:gd name="connsiteX2" fmla="*/ 10965605 w 11296996"/>
              <a:gd name="connsiteY2" fmla="*/ 0 h 1333876"/>
              <a:gd name="connsiteX3" fmla="*/ 11296996 w 11296996"/>
              <a:gd name="connsiteY3" fmla="*/ 1325563 h 1333876"/>
              <a:gd name="connsiteX4" fmla="*/ 0 w 11296996"/>
              <a:gd name="connsiteY4" fmla="*/ 1333876 h 1333876"/>
              <a:gd name="connsiteX0" fmla="*/ 0 w 11637818"/>
              <a:gd name="connsiteY0" fmla="*/ 1333876 h 1333876"/>
              <a:gd name="connsiteX1" fmla="*/ 871718 w 11637818"/>
              <a:gd name="connsiteY1" fmla="*/ 0 h 1333876"/>
              <a:gd name="connsiteX2" fmla="*/ 10965605 w 11637818"/>
              <a:gd name="connsiteY2" fmla="*/ 0 h 1333876"/>
              <a:gd name="connsiteX3" fmla="*/ 11637818 w 11637818"/>
              <a:gd name="connsiteY3" fmla="*/ 1333876 h 1333876"/>
              <a:gd name="connsiteX4" fmla="*/ 0 w 11637818"/>
              <a:gd name="connsiteY4" fmla="*/ 1333876 h 13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7818" h="1333876">
                <a:moveTo>
                  <a:pt x="0" y="1333876"/>
                </a:moveTo>
                <a:lnTo>
                  <a:pt x="871718" y="0"/>
                </a:lnTo>
                <a:lnTo>
                  <a:pt x="10965605" y="0"/>
                </a:lnTo>
                <a:lnTo>
                  <a:pt x="11637818" y="1333876"/>
                </a:lnTo>
                <a:lnTo>
                  <a:pt x="0" y="1333876"/>
                </a:lnTo>
                <a:close/>
              </a:path>
            </a:pathLst>
          </a:cu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93989F48-A4B1-47F6-903B-5C36FF6EFE53}"/>
              </a:ext>
            </a:extLst>
          </p:cNvPr>
          <p:cNvSpPr/>
          <p:nvPr/>
        </p:nvSpPr>
        <p:spPr>
          <a:xfrm>
            <a:off x="1679996" y="1415022"/>
            <a:ext cx="164592" cy="164592"/>
          </a:xfrm>
          <a:prstGeom prst="ellipse">
            <a:avLst/>
          </a:prstGeom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86DB6DF-CF9B-44FE-B531-56B4382BAFF4}"/>
              </a:ext>
            </a:extLst>
          </p:cNvPr>
          <p:cNvSpPr/>
          <p:nvPr/>
        </p:nvSpPr>
        <p:spPr>
          <a:xfrm>
            <a:off x="5435253" y="5021158"/>
            <a:ext cx="374750" cy="374750"/>
          </a:xfrm>
          <a:prstGeom prst="ellips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53E9DF18-E900-496C-9C87-A7745D6D9455}"/>
              </a:ext>
            </a:extLst>
          </p:cNvPr>
          <p:cNvSpPr/>
          <p:nvPr/>
        </p:nvSpPr>
        <p:spPr>
          <a:xfrm>
            <a:off x="4112829" y="6205368"/>
            <a:ext cx="874012" cy="874012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>
              <a:rot lat="210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F58F32A-72CE-400B-8787-4E42C9974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2" y="2827891"/>
            <a:ext cx="10515600" cy="2454666"/>
          </a:xfrm>
        </p:spPr>
        <p:txBody>
          <a:bodyPr rtlCol="0"/>
          <a:lstStyle/>
          <a:p>
            <a:pPr rtl="0"/>
            <a:r>
              <a:rPr lang="es-ES" sz="2800" dirty="0"/>
              <a:t>Retos..</a:t>
            </a:r>
            <a:br>
              <a:rPr lang="es-ES" sz="2800" dirty="0"/>
            </a:br>
            <a:r>
              <a:rPr lang="es-ES" sz="2800" dirty="0"/>
              <a:t>Coordinación interinstitucional para la atención integral</a:t>
            </a:r>
            <a:br>
              <a:rPr lang="es-ES" sz="2800" dirty="0"/>
            </a:br>
            <a:r>
              <a:rPr lang="es-ES" sz="2800" dirty="0"/>
              <a:t>Incorporación de los grupos 4s en el Foro Mixto</a:t>
            </a:r>
            <a:br>
              <a:rPr lang="es-ES" sz="2800" dirty="0"/>
            </a:br>
            <a:r>
              <a:rPr lang="es-ES" sz="2800" dirty="0"/>
              <a:t>Fortalecimiento organizacional, de gestión y liderazgo</a:t>
            </a:r>
            <a:br>
              <a:rPr lang="es-ES" sz="2800" dirty="0"/>
            </a:br>
            <a:r>
              <a:rPr lang="es-ES" sz="2800" dirty="0"/>
              <a:t>Sensibilización, migrar a un proceso más amplio - Sororidad</a:t>
            </a:r>
          </a:p>
        </p:txBody>
      </p:sp>
    </p:spTree>
    <p:extLst>
      <p:ext uri="{BB962C8B-B14F-4D97-AF65-F5344CB8AC3E}">
        <p14:creationId xmlns:p14="http://schemas.microsoft.com/office/powerpoint/2010/main" val="49121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"/>
    </mc:Choice>
    <mc:Fallback xmlns="">
      <p:transition spd="slow" advClick="0" advTm="5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9BC1FF8-83C6-407C-9A14-4411CF45A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71" y="198152"/>
            <a:ext cx="9118827" cy="646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549C156-A3B9-452E-997F-B47019B7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7257" y="5177181"/>
            <a:ext cx="4285341" cy="1325563"/>
          </a:xfrm>
        </p:spPr>
        <p:txBody>
          <a:bodyPr/>
          <a:lstStyle/>
          <a:p>
            <a:r>
              <a:rPr lang="es-ES" sz="3600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3021988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2">
      <a:dk1>
        <a:sysClr val="windowText" lastClr="000000"/>
      </a:dk1>
      <a:lt1>
        <a:sysClr val="window" lastClr="FFFFFF"/>
      </a:lt1>
      <a:dk2>
        <a:srgbClr val="323232"/>
      </a:dk2>
      <a:lt2>
        <a:srgbClr val="FFFFFF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264495" id="{D6FA1A4E-1D5D-4BF9-9D30-E5B019F8C723}" vid="{C15C2E3B-7164-43D1-BBB2-03725D0B62C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Título animado abstracto</Template>
  <TotalTime>0</TotalTime>
  <Words>184</Words>
  <Application>Microsoft Office PowerPoint</Application>
  <PresentationFormat>Panorámica</PresentationFormat>
  <Paragraphs>74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黑体</vt:lpstr>
      <vt:lpstr>Arial</vt:lpstr>
      <vt:lpstr>Arial Narrow</vt:lpstr>
      <vt:lpstr>Calibri</vt:lpstr>
      <vt:lpstr>Lucida Handwriting</vt:lpstr>
      <vt:lpstr>MS Shell Dlg 2</vt:lpstr>
      <vt:lpstr>Tema de Office</vt:lpstr>
      <vt:lpstr>Grupos de Mujeres  Dirección de Desarrollo Regional  Central Sur</vt:lpstr>
      <vt:lpstr>Presentación de PowerPoint</vt:lpstr>
      <vt:lpstr>Presentación de PowerPoint</vt:lpstr>
      <vt:lpstr>Presentación de PowerPoint</vt:lpstr>
      <vt:lpstr>Algunos datos…</vt:lpstr>
      <vt:lpstr>Retos.. Coordinación interinstitucional para la atención integral Incorporación de los grupos 4s en el Foro Mixto Fortalecimiento organizacional, de gestión y liderazgo Sensibilización, migrar a un proceso más amplio - Sororidad</vt:lpstr>
      <vt:lpstr>Muchas gracias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2018-11-07T04:20:25Z</dcterms:created>
  <dcterms:modified xsi:type="dcterms:W3CDTF">2018-12-10T16:55:50Z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2018-08-09T20:08:10.7876556Z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