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330" r:id="rId3"/>
    <p:sldId id="345" r:id="rId4"/>
    <p:sldId id="346" r:id="rId5"/>
    <p:sldId id="347" r:id="rId6"/>
    <p:sldId id="348" r:id="rId7"/>
    <p:sldId id="300" r:id="rId8"/>
    <p:sldId id="267" r:id="rId9"/>
    <p:sldId id="268" r:id="rId10"/>
    <p:sldId id="269" r:id="rId11"/>
    <p:sldId id="337" r:id="rId12"/>
    <p:sldId id="271" r:id="rId13"/>
    <p:sldId id="298" r:id="rId14"/>
    <p:sldId id="331" r:id="rId15"/>
    <p:sldId id="342" r:id="rId16"/>
    <p:sldId id="332" r:id="rId17"/>
    <p:sldId id="333" r:id="rId18"/>
    <p:sldId id="366" r:id="rId19"/>
    <p:sldId id="367" r:id="rId20"/>
    <p:sldId id="368" r:id="rId21"/>
    <p:sldId id="369" r:id="rId22"/>
    <p:sldId id="370" r:id="rId23"/>
    <p:sldId id="334" r:id="rId24"/>
    <p:sldId id="335" r:id="rId25"/>
    <p:sldId id="336" r:id="rId26"/>
    <p:sldId id="344" r:id="rId27"/>
    <p:sldId id="371" r:id="rId28"/>
    <p:sldId id="372" r:id="rId29"/>
    <p:sldId id="373" r:id="rId30"/>
    <p:sldId id="374" r:id="rId31"/>
    <p:sldId id="375" r:id="rId32"/>
    <p:sldId id="302" r:id="rId33"/>
    <p:sldId id="354" r:id="rId34"/>
    <p:sldId id="353" r:id="rId35"/>
    <p:sldId id="343" r:id="rId36"/>
    <p:sldId id="360" r:id="rId37"/>
    <p:sldId id="361" r:id="rId38"/>
    <p:sldId id="277" r:id="rId39"/>
    <p:sldId id="362" r:id="rId40"/>
    <p:sldId id="363" r:id="rId41"/>
    <p:sldId id="364" r:id="rId42"/>
    <p:sldId id="365" r:id="rId43"/>
    <p:sldId id="293" r:id="rId44"/>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219" autoAdjust="0"/>
  </p:normalViewPr>
  <p:slideViewPr>
    <p:cSldViewPr>
      <p:cViewPr varScale="1">
        <p:scale>
          <a:sx n="69" d="100"/>
          <a:sy n="69" d="100"/>
        </p:scale>
        <p:origin x="-13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08" y="-96"/>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5659" cy="496332"/>
          </a:xfrm>
          <a:prstGeom prst="rect">
            <a:avLst/>
          </a:prstGeom>
        </p:spPr>
        <p:txBody>
          <a:bodyPr vert="horz" lIns="92025" tIns="46013" rIns="92025" bIns="46013" rtlCol="0"/>
          <a:lstStyle>
            <a:lvl1pPr algn="l">
              <a:defRPr sz="1200"/>
            </a:lvl1pPr>
          </a:lstStyle>
          <a:p>
            <a:endParaRPr lang="es-ES" dirty="0"/>
          </a:p>
        </p:txBody>
      </p:sp>
      <p:sp>
        <p:nvSpPr>
          <p:cNvPr id="3" name="2 Marcador de fecha"/>
          <p:cNvSpPr>
            <a:spLocks noGrp="1"/>
          </p:cNvSpPr>
          <p:nvPr>
            <p:ph type="dt" idx="1"/>
          </p:nvPr>
        </p:nvSpPr>
        <p:spPr>
          <a:xfrm>
            <a:off x="3850443" y="1"/>
            <a:ext cx="2945659" cy="496332"/>
          </a:xfrm>
          <a:prstGeom prst="rect">
            <a:avLst/>
          </a:prstGeom>
        </p:spPr>
        <p:txBody>
          <a:bodyPr vert="horz" lIns="92025" tIns="46013" rIns="92025" bIns="46013" rtlCol="0"/>
          <a:lstStyle>
            <a:lvl1pPr algn="r">
              <a:defRPr sz="1200"/>
            </a:lvl1pPr>
          </a:lstStyle>
          <a:p>
            <a:fld id="{A30B3F0B-F701-41A1-8183-D4F350157BE6}" type="datetimeFigureOut">
              <a:rPr lang="es-ES" smtClean="0"/>
              <a:pPr/>
              <a:t>30/10/2018</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25" tIns="46013" rIns="92025" bIns="46013" rtlCol="0" anchor="ctr"/>
          <a:lstStyle/>
          <a:p>
            <a:endParaRPr lang="es-ES" dirty="0"/>
          </a:p>
        </p:txBody>
      </p:sp>
      <p:sp>
        <p:nvSpPr>
          <p:cNvPr id="5" name="4 Marcador de notas"/>
          <p:cNvSpPr>
            <a:spLocks noGrp="1"/>
          </p:cNvSpPr>
          <p:nvPr>
            <p:ph type="body" sz="quarter" idx="3"/>
          </p:nvPr>
        </p:nvSpPr>
        <p:spPr>
          <a:xfrm>
            <a:off x="679768" y="4715154"/>
            <a:ext cx="5438140" cy="4466988"/>
          </a:xfrm>
          <a:prstGeom prst="rect">
            <a:avLst/>
          </a:prstGeom>
        </p:spPr>
        <p:txBody>
          <a:bodyPr vert="horz" lIns="92025" tIns="46013" rIns="92025" bIns="4601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4"/>
            <a:ext cx="2945659" cy="496332"/>
          </a:xfrm>
          <a:prstGeom prst="rect">
            <a:avLst/>
          </a:prstGeom>
        </p:spPr>
        <p:txBody>
          <a:bodyPr vert="horz" lIns="92025" tIns="46013" rIns="92025" bIns="46013"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28584"/>
            <a:ext cx="2945659" cy="496332"/>
          </a:xfrm>
          <a:prstGeom prst="rect">
            <a:avLst/>
          </a:prstGeom>
        </p:spPr>
        <p:txBody>
          <a:bodyPr vert="horz" lIns="92025" tIns="46013" rIns="92025" bIns="46013" rtlCol="0" anchor="b"/>
          <a:lstStyle>
            <a:lvl1pPr algn="r">
              <a:defRPr sz="1200"/>
            </a:lvl1pPr>
          </a:lstStyle>
          <a:p>
            <a:fld id="{43DB9ED2-D60A-4735-A0D5-D76F17ABD64B}" type="slidenum">
              <a:rPr lang="es-ES" smtClean="0"/>
              <a:pPr/>
              <a:t>‹Nº›</a:t>
            </a:fld>
            <a:endParaRPr lang="es-ES" dirty="0"/>
          </a:p>
        </p:txBody>
      </p:sp>
    </p:spTree>
    <p:extLst>
      <p:ext uri="{BB962C8B-B14F-4D97-AF65-F5344CB8AC3E}">
        <p14:creationId xmlns:p14="http://schemas.microsoft.com/office/powerpoint/2010/main" xmlns="" val="130960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EF1318C-0E6A-41D2-8952-80171439D736}" type="slidenum">
              <a:rPr lang="es-ES" smtClean="0"/>
              <a:pPr/>
              <a:t>1</a:t>
            </a:fld>
            <a:endParaRPr lang="es-ES" dirty="0" smtClean="0"/>
          </a:p>
        </p:txBody>
      </p:sp>
      <p:sp>
        <p:nvSpPr>
          <p:cNvPr id="56323" name="Rectangle 7"/>
          <p:cNvSpPr txBox="1">
            <a:spLocks noGrp="1" noChangeArrowheads="1"/>
          </p:cNvSpPr>
          <p:nvPr/>
        </p:nvSpPr>
        <p:spPr bwMode="auto">
          <a:xfrm>
            <a:off x="3851099" y="9428164"/>
            <a:ext cx="2944957" cy="496886"/>
          </a:xfrm>
          <a:prstGeom prst="rect">
            <a:avLst/>
          </a:prstGeom>
          <a:noFill/>
          <a:ln w="9525">
            <a:noFill/>
            <a:miter lim="800000"/>
            <a:headEnd/>
            <a:tailEnd/>
          </a:ln>
        </p:spPr>
        <p:txBody>
          <a:bodyPr lIns="92025" tIns="46013" rIns="92025" bIns="46013" anchor="b"/>
          <a:lstStyle/>
          <a:p>
            <a:pPr algn="r"/>
            <a:fld id="{70830244-73E2-4EDD-93B3-7BF69DB5DEE1}" type="slidenum">
              <a:rPr lang="es-ES" sz="1200"/>
              <a:pPr algn="r"/>
              <a:t>1</a:t>
            </a:fld>
            <a:endParaRPr lang="es-ES" sz="1200" dirty="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s-ES" dirty="0" smtClean="0"/>
          </a:p>
        </p:txBody>
      </p:sp>
    </p:spTree>
    <p:extLst>
      <p:ext uri="{BB962C8B-B14F-4D97-AF65-F5344CB8AC3E}">
        <p14:creationId xmlns:p14="http://schemas.microsoft.com/office/powerpoint/2010/main" xmlns="" val="109658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Existe un vínculo muy estrecho entre las características del producto y la zona geográfica donde se produce el mismo.</a:t>
            </a:r>
          </a:p>
          <a:p>
            <a:r>
              <a:rPr lang="es-ES" dirty="0" smtClean="0"/>
              <a:t>Es decir el producto tiene unas características específicas debidas a la zona geográfica donde se producen que no son las mismas que las de otros productos similares (jamones) producidos en otras zonas.</a:t>
            </a:r>
          </a:p>
          <a:p>
            <a:endParaRPr lang="es-ES" dirty="0"/>
          </a:p>
          <a:p>
            <a:r>
              <a:rPr lang="es-ES" dirty="0" smtClean="0"/>
              <a:t>En el caso de los jamones ibéricos, la raza autóctona proporciona unas características específicas al producto que no tienen jamones de otras razas (son animales con tendencia al </a:t>
            </a:r>
            <a:r>
              <a:rPr lang="es-ES" dirty="0" err="1" smtClean="0"/>
              <a:t>engrasamiento</a:t>
            </a:r>
            <a:r>
              <a:rPr lang="es-ES" dirty="0" smtClean="0"/>
              <a:t>). </a:t>
            </a:r>
          </a:p>
          <a:p>
            <a:r>
              <a:rPr lang="es-ES" dirty="0" smtClean="0"/>
              <a:t>Por otra parte el ecosistema de la dehesa (la alimentación natural de bellotas y hierbas y el régimen de </a:t>
            </a:r>
            <a:r>
              <a:rPr lang="es-ES" dirty="0" err="1" smtClean="0"/>
              <a:t>extensividad</a:t>
            </a:r>
            <a:r>
              <a:rPr lang="es-ES" dirty="0" smtClean="0"/>
              <a:t>) le dan unas características de infiltración de la grasa y composición de esa grasa (relación de </a:t>
            </a:r>
            <a:r>
              <a:rPr lang="es-ES" dirty="0" err="1" smtClean="0"/>
              <a:t>acidos</a:t>
            </a:r>
            <a:r>
              <a:rPr lang="es-ES" dirty="0" smtClean="0"/>
              <a:t> grasos saturados e insaturados).</a:t>
            </a:r>
          </a:p>
          <a:p>
            <a:r>
              <a:rPr lang="es-ES" dirty="0" smtClean="0"/>
              <a:t>Por otra parte la zona de elaboración, al ser en secaderos naturales, le imprime al jamón sus características específicas.  </a:t>
            </a:r>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10</a:t>
            </a:fld>
            <a:endParaRPr lang="es-ES"/>
          </a:p>
        </p:txBody>
      </p:sp>
    </p:spTree>
    <p:extLst>
      <p:ext uri="{BB962C8B-B14F-4D97-AF65-F5344CB8AC3E}">
        <p14:creationId xmlns:p14="http://schemas.microsoft.com/office/powerpoint/2010/main" xmlns="" val="3777812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400" dirty="0">
                <a:latin typeface="Arial" pitchFamily="34" charset="0"/>
                <a:cs typeface="Arial" pitchFamily="34" charset="0"/>
              </a:rPr>
              <a:t>En el caso de las IGP el vínculo no es tan estrecho como en una DOP y puede estar asociado a una única etapa de producción, como es el caso de las IGP </a:t>
            </a:r>
            <a:r>
              <a:rPr lang="es-ES" sz="1400" dirty="0" err="1">
                <a:latin typeface="Arial" pitchFamily="34" charset="0"/>
                <a:cs typeface="Arial" pitchFamily="34" charset="0"/>
              </a:rPr>
              <a:t>jamon</a:t>
            </a:r>
            <a:r>
              <a:rPr lang="es-ES" sz="1400" dirty="0">
                <a:latin typeface="Arial" pitchFamily="34" charset="0"/>
                <a:cs typeface="Arial" pitchFamily="34" charset="0"/>
              </a:rPr>
              <a:t> de </a:t>
            </a:r>
            <a:r>
              <a:rPr lang="es-ES" sz="1400" dirty="0" err="1">
                <a:latin typeface="Arial" pitchFamily="34" charset="0"/>
                <a:cs typeface="Arial" pitchFamily="34" charset="0"/>
              </a:rPr>
              <a:t>trevelez</a:t>
            </a:r>
            <a:r>
              <a:rPr lang="es-ES" sz="1400" dirty="0">
                <a:latin typeface="Arial" pitchFamily="34" charset="0"/>
                <a:cs typeface="Arial" pitchFamily="34" charset="0"/>
              </a:rPr>
              <a:t> y </a:t>
            </a:r>
            <a:r>
              <a:rPr lang="es-ES" sz="1400" dirty="0" err="1">
                <a:latin typeface="Arial" pitchFamily="34" charset="0"/>
                <a:cs typeface="Arial" pitchFamily="34" charset="0"/>
              </a:rPr>
              <a:t>jamon</a:t>
            </a:r>
            <a:r>
              <a:rPr lang="es-ES" sz="1400" dirty="0">
                <a:latin typeface="Arial" pitchFamily="34" charset="0"/>
                <a:cs typeface="Arial" pitchFamily="34" charset="0"/>
              </a:rPr>
              <a:t> de serón, </a:t>
            </a:r>
          </a:p>
          <a:p>
            <a:r>
              <a:rPr lang="es-ES" sz="1400" dirty="0">
                <a:latin typeface="Arial" pitchFamily="34" charset="0"/>
                <a:cs typeface="Arial" pitchFamily="34" charset="0"/>
              </a:rPr>
              <a:t>El pliego de condiciones establece unas características diferenciales del producto final diferentes a las de otros jamones de otras zonas como consecuencia de la influencia de la zona en el secado del jamón al ser secaderos naturales.</a:t>
            </a:r>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11</a:t>
            </a:fld>
            <a:endParaRPr lang="es-ES"/>
          </a:p>
        </p:txBody>
      </p:sp>
    </p:spTree>
    <p:extLst>
      <p:ext uri="{BB962C8B-B14F-4D97-AF65-F5344CB8AC3E}">
        <p14:creationId xmlns:p14="http://schemas.microsoft.com/office/powerpoint/2010/main" xmlns="" val="327241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solidFill>
                  <a:schemeClr val="folHlink"/>
                </a:solidFill>
                <a:effectLst>
                  <a:outerShdw blurRad="38100" dist="38100" dir="2700000" algn="tl">
                    <a:srgbClr val="C0C0C0"/>
                  </a:outerShdw>
                </a:effectLst>
                <a:latin typeface="Arial" pitchFamily="34" charset="0"/>
                <a:cs typeface="Arial" pitchFamily="34" charset="0"/>
              </a:rPr>
              <a:t>La ETG no tiene ningún tipo de vínculo con la zona geográfica y es una receta de elaboración tradicional del jamón, que puede ser elaborado en cualquier zona.</a:t>
            </a:r>
            <a:endParaRPr lang="es-ES" sz="1100" i="1" dirty="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12</a:t>
            </a:fld>
            <a:endParaRPr lang="es-ES"/>
          </a:p>
        </p:txBody>
      </p:sp>
    </p:spTree>
    <p:extLst>
      <p:ext uri="{BB962C8B-B14F-4D97-AF65-F5344CB8AC3E}">
        <p14:creationId xmlns:p14="http://schemas.microsoft.com/office/powerpoint/2010/main" xmlns="" val="2917074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C479D6-B66A-4E0D-943C-E9FF852D67E3}" type="slidenum">
              <a:rPr lang="en-GB"/>
              <a:pPr/>
              <a:t>13</a:t>
            </a:fld>
            <a:endParaRPr lang="en-GB" dirty="0"/>
          </a:p>
        </p:txBody>
      </p:sp>
      <p:sp>
        <p:nvSpPr>
          <p:cNvPr id="25601" name="Rectangle 1"/>
          <p:cNvSpPr txBox="1">
            <a:spLocks noGrp="1" noRot="1" noChangeAspect="1" noChangeArrowheads="1"/>
          </p:cNvSpPr>
          <p:nvPr>
            <p:ph type="sldImg"/>
          </p:nvPr>
        </p:nvSpPr>
        <p:spPr bwMode="auto">
          <a:xfrm>
            <a:off x="917575" y="744538"/>
            <a:ext cx="4965700" cy="3724275"/>
          </a:xfrm>
          <a:prstGeom prst="rect">
            <a:avLst/>
          </a:prstGeom>
          <a:solidFill>
            <a:srgbClr val="FFFFFF"/>
          </a:solidFill>
          <a:ln>
            <a:solidFill>
              <a:srgbClr val="000000"/>
            </a:solidFill>
            <a:miter lim="800000"/>
            <a:headEnd/>
            <a:tailEnd/>
          </a:ln>
        </p:spPr>
      </p:sp>
      <p:sp>
        <p:nvSpPr>
          <p:cNvPr id="25602" name="Text Box 2"/>
          <p:cNvSpPr txBox="1">
            <a:spLocks noGrp="1" noChangeArrowheads="1"/>
          </p:cNvSpPr>
          <p:nvPr>
            <p:ph type="body" idx="1"/>
          </p:nvPr>
        </p:nvSpPr>
        <p:spPr bwMode="auto">
          <a:xfrm>
            <a:off x="680402" y="4715273"/>
            <a:ext cx="5440043" cy="4468016"/>
          </a:xfrm>
          <a:prstGeom prst="rect">
            <a:avLst/>
          </a:prstGeom>
          <a:noFill/>
          <a:ln cap="flat">
            <a:round/>
            <a:headEnd/>
            <a:tailEnd/>
          </a:ln>
        </p:spPr>
        <p:txBody>
          <a:bodyPr lIns="0" tIns="0" rIns="0" bIns="0" anchor="ctr"/>
          <a:lstStyle/>
          <a:p>
            <a:pPr>
              <a:spcBef>
                <a:spcPts val="453"/>
              </a:spcBef>
              <a:tabLst>
                <a:tab pos="0" algn="l"/>
                <a:tab pos="460126" algn="l"/>
                <a:tab pos="920252" algn="l"/>
                <a:tab pos="1380378" algn="l"/>
                <a:tab pos="1840504" algn="l"/>
                <a:tab pos="2300630" algn="l"/>
                <a:tab pos="2760756" algn="l"/>
                <a:tab pos="3220883" algn="l"/>
                <a:tab pos="3681009" algn="l"/>
                <a:tab pos="4141135" algn="l"/>
                <a:tab pos="4601261" algn="l"/>
                <a:tab pos="5061387" algn="l"/>
                <a:tab pos="5521513" algn="l"/>
                <a:tab pos="5981639" algn="l"/>
                <a:tab pos="6441765" algn="l"/>
                <a:tab pos="6901891" algn="l"/>
                <a:tab pos="7362017" algn="l"/>
                <a:tab pos="7822143" algn="l"/>
                <a:tab pos="8282269" algn="l"/>
                <a:tab pos="8742396" algn="l"/>
                <a:tab pos="9202522" algn="l"/>
              </a:tabLst>
            </a:pPr>
            <a:endParaRPr lang="fr-FR" dirty="0">
              <a:ea typeface="Microsoft YaHei" charset="-122"/>
            </a:endParaRPr>
          </a:p>
        </p:txBody>
      </p:sp>
      <p:sp>
        <p:nvSpPr>
          <p:cNvPr id="25603" name="Text Box 3"/>
          <p:cNvSpPr txBox="1">
            <a:spLocks noChangeArrowheads="1"/>
          </p:cNvSpPr>
          <p:nvPr/>
        </p:nvSpPr>
        <p:spPr bwMode="auto">
          <a:xfrm>
            <a:off x="3850854" y="9428960"/>
            <a:ext cx="2946821" cy="497680"/>
          </a:xfrm>
          <a:prstGeom prst="rect">
            <a:avLst/>
          </a:prstGeom>
          <a:noFill/>
          <a:ln w="9525" cap="flat">
            <a:noFill/>
            <a:round/>
            <a:headEnd/>
            <a:tailEnd/>
          </a:ln>
          <a:effectLst/>
        </p:spPr>
        <p:txBody>
          <a:bodyPr lIns="90576" tIns="47100" rIns="90576" bIns="47100" anchor="b"/>
          <a:lstStyle/>
          <a:p>
            <a:pPr algn="r">
              <a:tabLst>
                <a:tab pos="0" algn="l"/>
                <a:tab pos="460126" algn="l"/>
                <a:tab pos="920252" algn="l"/>
                <a:tab pos="1380378" algn="l"/>
                <a:tab pos="1840504" algn="l"/>
                <a:tab pos="2300630" algn="l"/>
                <a:tab pos="2760756" algn="l"/>
                <a:tab pos="3220883" algn="l"/>
                <a:tab pos="3681009" algn="l"/>
                <a:tab pos="4141135" algn="l"/>
                <a:tab pos="4601261" algn="l"/>
                <a:tab pos="5061387" algn="l"/>
                <a:tab pos="5521513" algn="l"/>
                <a:tab pos="5981639" algn="l"/>
                <a:tab pos="6441765" algn="l"/>
                <a:tab pos="6901891" algn="l"/>
                <a:tab pos="7362017" algn="l"/>
                <a:tab pos="7822143" algn="l"/>
                <a:tab pos="8282269" algn="l"/>
                <a:tab pos="8742396" algn="l"/>
                <a:tab pos="9202522" algn="l"/>
              </a:tabLst>
            </a:pPr>
            <a:fld id="{24215B34-2586-4190-810D-EA5F5D293C58}" type="slidenum">
              <a:rPr lang="en-GB" sz="1200">
                <a:solidFill>
                  <a:srgbClr val="FFD624"/>
                </a:solidFill>
              </a:rPr>
              <a:pPr algn="r">
                <a:tabLst>
                  <a:tab pos="0" algn="l"/>
                  <a:tab pos="460126" algn="l"/>
                  <a:tab pos="920252" algn="l"/>
                  <a:tab pos="1380378" algn="l"/>
                  <a:tab pos="1840504" algn="l"/>
                  <a:tab pos="2300630" algn="l"/>
                  <a:tab pos="2760756" algn="l"/>
                  <a:tab pos="3220883" algn="l"/>
                  <a:tab pos="3681009" algn="l"/>
                  <a:tab pos="4141135" algn="l"/>
                  <a:tab pos="4601261" algn="l"/>
                  <a:tab pos="5061387" algn="l"/>
                  <a:tab pos="5521513" algn="l"/>
                  <a:tab pos="5981639" algn="l"/>
                  <a:tab pos="6441765" algn="l"/>
                  <a:tab pos="6901891" algn="l"/>
                  <a:tab pos="7362017" algn="l"/>
                  <a:tab pos="7822143" algn="l"/>
                  <a:tab pos="8282269" algn="l"/>
                  <a:tab pos="8742396" algn="l"/>
                  <a:tab pos="9202522" algn="l"/>
                </a:tabLst>
              </a:pPr>
              <a:t>13</a:t>
            </a:fld>
            <a:endParaRPr lang="en-GB" sz="1200" dirty="0">
              <a:solidFill>
                <a:srgbClr val="FFD624"/>
              </a:solidFill>
            </a:endParaRPr>
          </a:p>
        </p:txBody>
      </p:sp>
    </p:spTree>
    <p:extLst>
      <p:ext uri="{BB962C8B-B14F-4D97-AF65-F5344CB8AC3E}">
        <p14:creationId xmlns:p14="http://schemas.microsoft.com/office/powerpoint/2010/main" xmlns="" val="114039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14</a:t>
            </a:fld>
            <a:endParaRPr lang="es-ES" dirty="0"/>
          </a:p>
        </p:txBody>
      </p:sp>
    </p:spTree>
    <p:extLst>
      <p:ext uri="{BB962C8B-B14F-4D97-AF65-F5344CB8AC3E}">
        <p14:creationId xmlns:p14="http://schemas.microsoft.com/office/powerpoint/2010/main" xmlns="" val="192634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15</a:t>
            </a:fld>
            <a:endParaRPr lang="es-ES" dirty="0"/>
          </a:p>
        </p:txBody>
      </p:sp>
    </p:spTree>
    <p:extLst>
      <p:ext uri="{BB962C8B-B14F-4D97-AF65-F5344CB8AC3E}">
        <p14:creationId xmlns:p14="http://schemas.microsoft.com/office/powerpoint/2010/main" xmlns="" val="333440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16</a:t>
            </a:fld>
            <a:endParaRPr lang="es-ES" dirty="0"/>
          </a:p>
        </p:txBody>
      </p:sp>
    </p:spTree>
    <p:extLst>
      <p:ext uri="{BB962C8B-B14F-4D97-AF65-F5344CB8AC3E}">
        <p14:creationId xmlns:p14="http://schemas.microsoft.com/office/powerpoint/2010/main" xmlns="" val="560396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17</a:t>
            </a:fld>
            <a:endParaRPr lang="es-ES" dirty="0"/>
          </a:p>
        </p:txBody>
      </p:sp>
    </p:spTree>
    <p:extLst>
      <p:ext uri="{BB962C8B-B14F-4D97-AF65-F5344CB8AC3E}">
        <p14:creationId xmlns:p14="http://schemas.microsoft.com/office/powerpoint/2010/main" xmlns="" val="558958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a:ln/>
        </p:spPr>
      </p:sp>
      <p:sp>
        <p:nvSpPr>
          <p:cNvPr id="15363" name="2 Marcador de notas"/>
          <p:cNvSpPr>
            <a:spLocks noGrp="1"/>
          </p:cNvSpPr>
          <p:nvPr>
            <p:ph type="body" idx="1"/>
          </p:nvPr>
        </p:nvSpPr>
        <p:spPr>
          <a:noFill/>
          <a:ln/>
        </p:spPr>
        <p:txBody>
          <a:bodyPr/>
          <a:lstStyle/>
          <a:p>
            <a:r>
              <a:rPr lang="es-ES" altLang="es-ES" smtClean="0"/>
              <a:t>La agrupación solicitante debe estar constituida  por operadores que trabajen con los productos cuyo nombre quiera registrarse.</a:t>
            </a:r>
          </a:p>
          <a:p>
            <a:endParaRPr lang="es-ES" altLang="es-ES" smtClean="0"/>
          </a:p>
          <a:p>
            <a:r>
              <a:rPr lang="es-ES" altLang="es-ES" smtClean="0"/>
              <a:t>Agrupación solicitante: Una única persona física o jurídica:</a:t>
            </a:r>
          </a:p>
          <a:p>
            <a:endParaRPr lang="es-ES" altLang="es-ES" smtClean="0"/>
          </a:p>
          <a:p>
            <a:r>
              <a:rPr lang="es-ES" altLang="es-ES" smtClean="0">
                <a:solidFill>
                  <a:srgbClr val="FF0000"/>
                </a:solidFill>
              </a:rPr>
              <a:t>Desarrollar</a:t>
            </a:r>
          </a:p>
        </p:txBody>
      </p:sp>
      <p:sp>
        <p:nvSpPr>
          <p:cNvPr id="15364" name="3 Marcador de número de diapositiva"/>
          <p:cNvSpPr>
            <a:spLocks noGrp="1"/>
          </p:cNvSpPr>
          <p:nvPr>
            <p:ph type="sldNum" sz="quarter" idx="5"/>
          </p:nvPr>
        </p:nvSpPr>
        <p:spPr>
          <a:noFill/>
        </p:spPr>
        <p:txBody>
          <a:bodyPr/>
          <a:lstStyle/>
          <a:p>
            <a:fld id="{596C9FF6-8D43-4219-87F2-5EB48B860018}" type="slidenum">
              <a:rPr lang="es-ES" altLang="es-ES"/>
              <a:pPr/>
              <a:t>18</a:t>
            </a:fld>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p:spPr>
        <p:txBody>
          <a:bodyPr/>
          <a:lstStyle/>
          <a:p>
            <a:endParaRPr lang="es-ES" altLang="es-ES" smtClean="0"/>
          </a:p>
        </p:txBody>
      </p:sp>
      <p:sp>
        <p:nvSpPr>
          <p:cNvPr id="17412" name="3 Marcador de número de diapositiva"/>
          <p:cNvSpPr>
            <a:spLocks noGrp="1"/>
          </p:cNvSpPr>
          <p:nvPr>
            <p:ph type="sldNum" sz="quarter" idx="5"/>
          </p:nvPr>
        </p:nvSpPr>
        <p:spPr>
          <a:noFill/>
        </p:spPr>
        <p:txBody>
          <a:bodyPr/>
          <a:lstStyle/>
          <a:p>
            <a:fld id="{81307F9E-010F-4479-9414-7B8BE6EA4A47}" type="slidenum">
              <a:rPr lang="es-ES" altLang="es-ES"/>
              <a:pPr/>
              <a:t>19</a:t>
            </a:fld>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2</a:t>
            </a:fld>
            <a:endParaRPr lang="es-ES" dirty="0"/>
          </a:p>
        </p:txBody>
      </p:sp>
    </p:spTree>
    <p:extLst>
      <p:ext uri="{BB962C8B-B14F-4D97-AF65-F5344CB8AC3E}">
        <p14:creationId xmlns:p14="http://schemas.microsoft.com/office/powerpoint/2010/main" xmlns="" val="283591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p:spPr>
        <p:txBody>
          <a:bodyPr/>
          <a:lstStyle/>
          <a:p>
            <a:endParaRPr lang="es-ES" altLang="es-ES" smtClean="0"/>
          </a:p>
        </p:txBody>
      </p:sp>
      <p:sp>
        <p:nvSpPr>
          <p:cNvPr id="19460" name="3 Marcador de número de diapositiva"/>
          <p:cNvSpPr>
            <a:spLocks noGrp="1"/>
          </p:cNvSpPr>
          <p:nvPr>
            <p:ph type="sldNum" sz="quarter" idx="5"/>
          </p:nvPr>
        </p:nvSpPr>
        <p:spPr>
          <a:noFill/>
        </p:spPr>
        <p:txBody>
          <a:bodyPr/>
          <a:lstStyle/>
          <a:p>
            <a:fld id="{B8973947-D173-420F-9E89-20E48438DE89}" type="slidenum">
              <a:rPr lang="es-ES" altLang="es-ES"/>
              <a:pPr/>
              <a:t>20</a:t>
            </a:fld>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p:spPr>
        <p:txBody>
          <a:bodyPr/>
          <a:lstStyle/>
          <a:p>
            <a:r>
              <a:rPr lang="es-ES" altLang="es-ES" smtClean="0"/>
              <a:t>La agrupación solicitante debe estar constituida  por operadores que trabajen con los productos cuyo nombre quiera registrarse.</a:t>
            </a:r>
          </a:p>
          <a:p>
            <a:endParaRPr lang="es-ES" altLang="es-ES" smtClean="0"/>
          </a:p>
          <a:p>
            <a:r>
              <a:rPr lang="es-ES" altLang="es-ES" smtClean="0"/>
              <a:t>Agrupación solicitante: Una única persona física o jurídica:</a:t>
            </a:r>
          </a:p>
          <a:p>
            <a:endParaRPr lang="es-ES" altLang="es-ES" smtClean="0"/>
          </a:p>
          <a:p>
            <a:r>
              <a:rPr lang="es-ES" altLang="es-ES" smtClean="0">
                <a:solidFill>
                  <a:srgbClr val="FF0000"/>
                </a:solidFill>
              </a:rPr>
              <a:t>Desarrollar</a:t>
            </a:r>
          </a:p>
        </p:txBody>
      </p:sp>
      <p:sp>
        <p:nvSpPr>
          <p:cNvPr id="23556" name="3 Marcador de número de diapositiva"/>
          <p:cNvSpPr>
            <a:spLocks noGrp="1"/>
          </p:cNvSpPr>
          <p:nvPr>
            <p:ph type="sldNum" sz="quarter" idx="5"/>
          </p:nvPr>
        </p:nvSpPr>
        <p:spPr>
          <a:noFill/>
        </p:spPr>
        <p:txBody>
          <a:bodyPr/>
          <a:lstStyle/>
          <a:p>
            <a:fld id="{E3F1FB99-7253-47F1-B1D5-C7408E6030AD}" type="slidenum">
              <a:rPr lang="es-ES" altLang="es-ES"/>
              <a:pPr/>
              <a:t>21</a:t>
            </a:fld>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p:spPr>
        <p:txBody>
          <a:bodyPr/>
          <a:lstStyle/>
          <a:p>
            <a:endParaRPr lang="es-ES" altLang="es-ES" smtClean="0"/>
          </a:p>
        </p:txBody>
      </p:sp>
      <p:sp>
        <p:nvSpPr>
          <p:cNvPr id="25604" name="3 Marcador de número de diapositiva"/>
          <p:cNvSpPr>
            <a:spLocks noGrp="1"/>
          </p:cNvSpPr>
          <p:nvPr>
            <p:ph type="sldNum" sz="quarter" idx="5"/>
          </p:nvPr>
        </p:nvSpPr>
        <p:spPr>
          <a:noFill/>
        </p:spPr>
        <p:txBody>
          <a:bodyPr/>
          <a:lstStyle/>
          <a:p>
            <a:fld id="{8A0BAF38-E67D-436F-B732-0529489E212F}" type="slidenum">
              <a:rPr lang="es-ES" altLang="es-ES"/>
              <a:pPr/>
              <a:t>22</a:t>
            </a:fld>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23</a:t>
            </a:fld>
            <a:endParaRPr lang="es-ES" dirty="0"/>
          </a:p>
        </p:txBody>
      </p:sp>
    </p:spTree>
    <p:extLst>
      <p:ext uri="{BB962C8B-B14F-4D97-AF65-F5344CB8AC3E}">
        <p14:creationId xmlns:p14="http://schemas.microsoft.com/office/powerpoint/2010/main" xmlns="" val="2290130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 muy importante que haya una autoridad que </a:t>
            </a:r>
            <a:r>
              <a:rPr lang="es-ES" dirty="0" err="1" smtClean="0"/>
              <a:t>evalue</a:t>
            </a:r>
            <a:r>
              <a:rPr lang="es-ES" dirty="0" smtClean="0"/>
              <a:t> el expediente para confirmar si verdaderamente se trata de un producto diferenciado y cuya </a:t>
            </a:r>
            <a:r>
              <a:rPr lang="es-ES" dirty="0" err="1" smtClean="0"/>
              <a:t>diferenciacion</a:t>
            </a:r>
            <a:r>
              <a:rPr lang="es-ES" dirty="0" smtClean="0"/>
              <a:t> es debida al medio </a:t>
            </a:r>
            <a:r>
              <a:rPr lang="es-ES" dirty="0" err="1" smtClean="0"/>
              <a:t>geografico</a:t>
            </a:r>
            <a:r>
              <a:rPr lang="es-ES" dirty="0" smtClean="0"/>
              <a:t> donde se produce con unos criterios </a:t>
            </a:r>
            <a:r>
              <a:rPr lang="es-ES" dirty="0" err="1" smtClean="0"/>
              <a:t>unicos</a:t>
            </a:r>
            <a:r>
              <a:rPr lang="es-ES" dirty="0" smtClean="0"/>
              <a:t> para evitar que se banalice el </a:t>
            </a:r>
            <a:r>
              <a:rPr lang="es-ES" dirty="0" err="1" smtClean="0"/>
              <a:t>concpeto</a:t>
            </a:r>
            <a:r>
              <a:rPr lang="es-ES" dirty="0" smtClean="0"/>
              <a:t> de </a:t>
            </a:r>
            <a:r>
              <a:rPr lang="es-ES" dirty="0" err="1" smtClean="0"/>
              <a:t>dop</a:t>
            </a:r>
            <a:r>
              <a:rPr lang="es-ES" dirty="0" smtClean="0"/>
              <a:t> o IGP que </a:t>
            </a:r>
            <a:r>
              <a:rPr lang="es-ES" dirty="0" err="1" smtClean="0"/>
              <a:t>afectaria</a:t>
            </a:r>
            <a:r>
              <a:rPr lang="es-ES" dirty="0" smtClean="0"/>
              <a:t> negativamente a toda la figura de calidad ya que todos </a:t>
            </a:r>
            <a:r>
              <a:rPr lang="es-ES" dirty="0" err="1" smtClean="0"/>
              <a:t>comercsalizan</a:t>
            </a:r>
            <a:r>
              <a:rPr lang="es-ES" dirty="0" smtClean="0"/>
              <a:t> al amparo de la misma figura</a:t>
            </a:r>
            <a:endParaRPr lang="es-ES" dirty="0"/>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24</a:t>
            </a:fld>
            <a:endParaRPr lang="es-ES" dirty="0"/>
          </a:p>
        </p:txBody>
      </p:sp>
    </p:spTree>
    <p:extLst>
      <p:ext uri="{BB962C8B-B14F-4D97-AF65-F5344CB8AC3E}">
        <p14:creationId xmlns:p14="http://schemas.microsoft.com/office/powerpoint/2010/main" xmlns="" val="2923267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nuestro caso existe un </a:t>
            </a:r>
            <a:r>
              <a:rPr lang="es-ES" dirty="0" err="1" smtClean="0"/>
              <a:t>unico</a:t>
            </a:r>
            <a:r>
              <a:rPr lang="es-ES" dirty="0" smtClean="0"/>
              <a:t> organismo evaluador, la </a:t>
            </a:r>
            <a:r>
              <a:rPr lang="es-ES" dirty="0" err="1" smtClean="0"/>
              <a:t>Comision</a:t>
            </a:r>
            <a:r>
              <a:rPr lang="es-ES" dirty="0" smtClean="0"/>
              <a:t> europea, que hace que los criterios de </a:t>
            </a:r>
            <a:r>
              <a:rPr lang="es-ES" dirty="0" err="1" smtClean="0"/>
              <a:t>evaluacion</a:t>
            </a:r>
            <a:r>
              <a:rPr lang="es-ES" dirty="0" smtClean="0"/>
              <a:t> </a:t>
            </a:r>
            <a:r>
              <a:rPr lang="es-ES" dirty="0" err="1" smtClean="0"/>
              <a:t>esten</a:t>
            </a:r>
            <a:r>
              <a:rPr lang="es-ES" dirty="0" smtClean="0"/>
              <a:t> armonizados para toda la UE</a:t>
            </a:r>
            <a:endParaRPr lang="es-ES" dirty="0"/>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25</a:t>
            </a:fld>
            <a:endParaRPr lang="es-ES" dirty="0"/>
          </a:p>
        </p:txBody>
      </p:sp>
    </p:spTree>
    <p:extLst>
      <p:ext uri="{BB962C8B-B14F-4D97-AF65-F5344CB8AC3E}">
        <p14:creationId xmlns:p14="http://schemas.microsoft.com/office/powerpoint/2010/main" xmlns="" val="1434547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26</a:t>
            </a:fld>
            <a:endParaRPr lang="es-ES" dirty="0"/>
          </a:p>
        </p:txBody>
      </p:sp>
    </p:spTree>
    <p:extLst>
      <p:ext uri="{BB962C8B-B14F-4D97-AF65-F5344CB8AC3E}">
        <p14:creationId xmlns:p14="http://schemas.microsoft.com/office/powerpoint/2010/main" xmlns="" val="340325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19C3C529-DF69-4AAD-AB90-827525A6E6C9}" type="slidenum">
              <a:rPr lang="es-ES" smtClean="0"/>
              <a:pPr>
                <a:defRPr/>
              </a:pPr>
              <a:t>27</a:t>
            </a:fld>
            <a:endParaRPr lang="es-ES"/>
          </a:p>
        </p:txBody>
      </p:sp>
    </p:spTree>
    <p:extLst>
      <p:ext uri="{BB962C8B-B14F-4D97-AF65-F5344CB8AC3E}">
        <p14:creationId xmlns:p14="http://schemas.microsoft.com/office/powerpoint/2010/main" xmlns="" val="36206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28</a:t>
            </a:fld>
            <a:endParaRPr lang="es-ES" dirty="0"/>
          </a:p>
        </p:txBody>
      </p:sp>
    </p:spTree>
    <p:extLst>
      <p:ext uri="{BB962C8B-B14F-4D97-AF65-F5344CB8AC3E}">
        <p14:creationId xmlns:p14="http://schemas.microsoft.com/office/powerpoint/2010/main" xmlns="" val="2938928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29</a:t>
            </a:fld>
            <a:endParaRPr lang="es-ES" dirty="0"/>
          </a:p>
        </p:txBody>
      </p:sp>
    </p:spTree>
    <p:extLst>
      <p:ext uri="{BB962C8B-B14F-4D97-AF65-F5344CB8AC3E}">
        <p14:creationId xmlns:p14="http://schemas.microsoft.com/office/powerpoint/2010/main" xmlns="" val="35769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a:t>España se caracteriza por ser un país con gran diversidad de alimentos reconocidos que tienen sus raíces en nuestra amplia cultura, historia y riqueza gastronómica. </a:t>
            </a:r>
            <a:endParaRPr lang="es-ES" dirty="0"/>
          </a:p>
          <a:p>
            <a:r>
              <a:rPr lang="es-ES_tradnl" dirty="0"/>
              <a:t>España ha sido precursor en Europa en la protección, mediante denominaciones de calidad, de muy diversos productos agroalimentarios, siendo el vino donde primero se desarrollaron éstas a través del concepto de denominación de origen.</a:t>
            </a:r>
            <a:endParaRPr lang="es-ES" dirty="0"/>
          </a:p>
          <a:p>
            <a:r>
              <a:rPr lang="es-ES_tradnl" dirty="0"/>
              <a:t>La política de fomento de los productos de calidad vinculados a un origen geográfico tuvo su origen en España en 1932 a través de la publicación del </a:t>
            </a:r>
            <a:r>
              <a:rPr lang="es-ES_tradnl" b="1" dirty="0"/>
              <a:t>Estatuto del Vino</a:t>
            </a:r>
            <a:r>
              <a:rPr lang="es-ES_tradnl" dirty="0"/>
              <a:t>, posteriormente elevado a ley por la  Ley  de 26 de mayo de 1933. Con esta norma se definió en España el concepto de denominación de origen de un vino y se reconocieron las 28 primeras zonas de producción vitivinícolas encuadradas en dicha definición.</a:t>
            </a:r>
            <a:endParaRPr lang="es-ES" dirty="0"/>
          </a:p>
          <a:p>
            <a:r>
              <a:rPr lang="es-ES_tradnl" dirty="0"/>
              <a:t>Las posteriores modificaciones de la Ley de 1933 sirvieron de base para extender el exitoso modelo de denominaciones vitivinícolas al resto de productos agroalimentarios no vínicos. Pero no fue hasta el año 1992 cuando la Comisión Europea les dotó de una verdadera política de calidad comunitaria, que reconoce y protege también a dichos productos no vínicos (</a:t>
            </a:r>
            <a:r>
              <a:rPr lang="es-ES_tradnl" dirty="0" err="1"/>
              <a:t>ETGs</a:t>
            </a:r>
            <a:r>
              <a:rPr lang="es-ES_tradnl" dirty="0"/>
              <a:t> y </a:t>
            </a:r>
            <a:r>
              <a:rPr lang="es-ES_tradnl" dirty="0" err="1"/>
              <a:t>DOPs</a:t>
            </a:r>
            <a:r>
              <a:rPr lang="es-ES_tradnl" dirty="0"/>
              <a:t> e </a:t>
            </a:r>
            <a:r>
              <a:rPr lang="es-ES_tradnl" dirty="0" err="1"/>
              <a:t>IGPs</a:t>
            </a:r>
            <a:r>
              <a:rPr lang="es-ES_tradnl" dirty="0"/>
              <a:t> no vínicas). </a:t>
            </a:r>
            <a:endParaRPr lang="es-ES" dirty="0"/>
          </a:p>
          <a:p>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3</a:t>
            </a:fld>
            <a:endParaRPr lang="es-ES"/>
          </a:p>
        </p:txBody>
      </p:sp>
    </p:spTree>
    <p:extLst>
      <p:ext uri="{BB962C8B-B14F-4D97-AF65-F5344CB8AC3E}">
        <p14:creationId xmlns:p14="http://schemas.microsoft.com/office/powerpoint/2010/main" xmlns="" val="777255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a:ln/>
        </p:spPr>
      </p:sp>
      <p:sp>
        <p:nvSpPr>
          <p:cNvPr id="30723" name="2 Marcador de notas"/>
          <p:cNvSpPr>
            <a:spLocks noGrp="1"/>
          </p:cNvSpPr>
          <p:nvPr>
            <p:ph type="body" idx="1"/>
          </p:nvPr>
        </p:nvSpPr>
        <p:spPr>
          <a:noFill/>
          <a:ln/>
        </p:spPr>
        <p:txBody>
          <a:bodyPr/>
          <a:lstStyle/>
          <a:p>
            <a:endParaRPr lang="es-ES" smtClean="0"/>
          </a:p>
        </p:txBody>
      </p:sp>
      <p:sp>
        <p:nvSpPr>
          <p:cNvPr id="30724" name="3 Marcador de número de diapositiva"/>
          <p:cNvSpPr>
            <a:spLocks noGrp="1"/>
          </p:cNvSpPr>
          <p:nvPr>
            <p:ph type="sldNum" sz="quarter" idx="5"/>
          </p:nvPr>
        </p:nvSpPr>
        <p:spPr>
          <a:noFill/>
        </p:spPr>
        <p:txBody>
          <a:bodyPr/>
          <a:lstStyle/>
          <a:p>
            <a:fld id="{C0E1BEE5-1CAE-44FE-AE75-0645C6793C94}" type="slidenum">
              <a:rPr lang="es-ES" smtClean="0"/>
              <a:pPr/>
              <a:t>30</a:t>
            </a:fld>
            <a:endParaRPr lang="es-ES" smtClean="0"/>
          </a:p>
        </p:txBody>
      </p:sp>
    </p:spTree>
    <p:extLst>
      <p:ext uri="{BB962C8B-B14F-4D97-AF65-F5344CB8AC3E}">
        <p14:creationId xmlns:p14="http://schemas.microsoft.com/office/powerpoint/2010/main" xmlns="" val="587298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31</a:t>
            </a:fld>
            <a:endParaRPr lang="es-ES" dirty="0"/>
          </a:p>
        </p:txBody>
      </p:sp>
    </p:spTree>
    <p:extLst>
      <p:ext uri="{BB962C8B-B14F-4D97-AF65-F5344CB8AC3E}">
        <p14:creationId xmlns:p14="http://schemas.microsoft.com/office/powerpoint/2010/main" xmlns="" val="56218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768" y="4715154"/>
            <a:ext cx="5438140" cy="5016608"/>
          </a:xfrm>
        </p:spPr>
        <p:txBody>
          <a:bodyPr>
            <a:normAutofit lnSpcReduction="10000"/>
          </a:bodyPr>
          <a:lstStyle/>
          <a:p>
            <a:pPr marL="613501" indent="-613501">
              <a:lnSpc>
                <a:spcPct val="80000"/>
              </a:lnSpc>
            </a:pPr>
            <a:r>
              <a:rPr lang="es-ES_tradnl" sz="1400" dirty="0"/>
              <a:t>Las denominaciones registradas están protegidas CONTRA:</a:t>
            </a:r>
          </a:p>
          <a:p>
            <a:pPr marL="613501" indent="-613501">
              <a:lnSpc>
                <a:spcPct val="80000"/>
              </a:lnSpc>
            </a:pPr>
            <a:endParaRPr lang="es-ES_tradnl" sz="1400" dirty="0"/>
          </a:p>
          <a:p>
            <a:pPr marL="613501" indent="-613501">
              <a:lnSpc>
                <a:spcPct val="80000"/>
              </a:lnSpc>
              <a:buFont typeface="Wingdings" charset="2"/>
              <a:buAutoNum type="alphaLcParenR"/>
            </a:pPr>
            <a:r>
              <a:rPr lang="es-ES_tradnl" dirty="0" smtClean="0"/>
              <a:t>Toda utilización comercial, directa o indirecta, de esa denominación para productos no amparados, </a:t>
            </a:r>
          </a:p>
          <a:p>
            <a:pPr marL="613501" indent="-613501">
              <a:lnSpc>
                <a:spcPct val="80000"/>
              </a:lnSpc>
            </a:pPr>
            <a:endParaRPr lang="es-ES_tradnl" dirty="0" smtClean="0"/>
          </a:p>
          <a:p>
            <a:pPr marL="613501" indent="-613501">
              <a:lnSpc>
                <a:spcPct val="80000"/>
              </a:lnSpc>
            </a:pPr>
            <a:r>
              <a:rPr lang="es-ES_tradnl" dirty="0" smtClean="0"/>
              <a:t>EN LA MEDIDA EN QUE </a:t>
            </a:r>
          </a:p>
          <a:p>
            <a:pPr marL="613501" indent="-613501">
              <a:lnSpc>
                <a:spcPct val="80000"/>
              </a:lnSpc>
            </a:pPr>
            <a:r>
              <a:rPr lang="es-ES_tradnl" dirty="0" smtClean="0"/>
              <a:t>sean comparables a los productos amparados o (USO de pedroches en jamones no amparados)</a:t>
            </a:r>
          </a:p>
          <a:p>
            <a:pPr marL="613501" indent="-613501">
              <a:lnSpc>
                <a:spcPct val="80000"/>
              </a:lnSpc>
            </a:pPr>
            <a:r>
              <a:rPr lang="es-ES_tradnl" dirty="0" smtClean="0"/>
              <a:t>al usar la denominación se aprovechen de su reputación, (uso de pedroches en chorizos, salchichones…)</a:t>
            </a:r>
          </a:p>
          <a:p>
            <a:pPr marL="613501" indent="-613501">
              <a:lnSpc>
                <a:spcPct val="80000"/>
              </a:lnSpc>
            </a:pPr>
            <a:r>
              <a:rPr lang="es-ES_tradnl" dirty="0" smtClean="0"/>
              <a:t>incluso cuando esos productos se utilicen como ingredientes (mejillón)</a:t>
            </a:r>
          </a:p>
          <a:p>
            <a:pPr marL="613501" indent="-613501">
              <a:lnSpc>
                <a:spcPct val="80000"/>
              </a:lnSpc>
            </a:pPr>
            <a:r>
              <a:rPr lang="es-ES_tradnl" dirty="0" smtClean="0"/>
              <a:t>    </a:t>
            </a:r>
          </a:p>
          <a:p>
            <a:pPr marL="613501" indent="-613501">
              <a:lnSpc>
                <a:spcPct val="80000"/>
              </a:lnSpc>
              <a:buFont typeface="Wingdings" charset="2"/>
              <a:buAutoNum type="alphaLcParenR" startAt="2"/>
            </a:pPr>
            <a:r>
              <a:rPr lang="es-ES_tradnl" dirty="0" smtClean="0"/>
              <a:t>Toda usurpación, imitación o evocación</a:t>
            </a:r>
          </a:p>
          <a:p>
            <a:pPr marL="613501" indent="-613501">
              <a:lnSpc>
                <a:spcPct val="80000"/>
              </a:lnSpc>
            </a:pPr>
            <a:endParaRPr lang="es-ES_tradnl" dirty="0" smtClean="0"/>
          </a:p>
          <a:p>
            <a:pPr marL="613501" indent="-613501">
              <a:lnSpc>
                <a:spcPct val="80000"/>
              </a:lnSpc>
            </a:pPr>
            <a:r>
              <a:rPr lang="es-ES_tradnl" dirty="0" smtClean="0"/>
              <a:t>AUNQUE</a:t>
            </a:r>
          </a:p>
          <a:p>
            <a:pPr marL="613501" indent="-613501">
              <a:lnSpc>
                <a:spcPct val="80000"/>
              </a:lnSpc>
            </a:pPr>
            <a:r>
              <a:rPr lang="es-ES_tradnl" dirty="0" smtClean="0"/>
              <a:t>se indique el verdadero origen del producto o servicio</a:t>
            </a:r>
          </a:p>
          <a:p>
            <a:pPr marL="613501" indent="-613501">
              <a:lnSpc>
                <a:spcPct val="80000"/>
              </a:lnSpc>
            </a:pPr>
            <a:r>
              <a:rPr lang="es-ES_tradnl" dirty="0" smtClean="0"/>
              <a:t>la denominación registrada esté traducida o</a:t>
            </a:r>
          </a:p>
          <a:p>
            <a:pPr marL="613501" indent="-613501">
              <a:lnSpc>
                <a:spcPct val="80000"/>
              </a:lnSpc>
            </a:pPr>
            <a:r>
              <a:rPr lang="es-ES_tradnl" dirty="0" smtClean="0"/>
              <a:t>vaya acompañada de una expresión como “tipo”, “producido como en”, “método”, “estilo”, “imitación” o similar. (Tipo Manchego Costa Rica)</a:t>
            </a:r>
          </a:p>
          <a:p>
            <a:pPr marL="613501" indent="-613501">
              <a:lnSpc>
                <a:spcPct val="80000"/>
              </a:lnSpc>
            </a:pPr>
            <a:r>
              <a:rPr lang="es-ES_tradnl" dirty="0" smtClean="0"/>
              <a:t>incluso cuando esos productos se utilicen como ingredientes</a:t>
            </a:r>
          </a:p>
          <a:p>
            <a:endParaRPr lang="es-ES" dirty="0" smtClean="0"/>
          </a:p>
          <a:p>
            <a:pPr marL="613501" indent="-613501">
              <a:lnSpc>
                <a:spcPct val="80000"/>
              </a:lnSpc>
            </a:pPr>
            <a:r>
              <a:rPr lang="es-ES_tradnl" dirty="0" smtClean="0"/>
              <a:t>Cualquier otro tipo de indicación falsa o falaz </a:t>
            </a:r>
          </a:p>
          <a:p>
            <a:pPr marL="613501" indent="-613501">
              <a:lnSpc>
                <a:spcPct val="80000"/>
              </a:lnSpc>
            </a:pPr>
            <a:r>
              <a:rPr lang="es-ES_tradnl" dirty="0" smtClean="0"/>
              <a:t>EN CUANTO A</a:t>
            </a:r>
          </a:p>
          <a:p>
            <a:pPr marL="613501" indent="-613501">
              <a:lnSpc>
                <a:spcPct val="80000"/>
              </a:lnSpc>
            </a:pPr>
            <a:r>
              <a:rPr lang="es-ES_tradnl" dirty="0" smtClean="0"/>
              <a:t> la procedencia, el origen, la naturaleza o las características esenciales del producto</a:t>
            </a:r>
          </a:p>
          <a:p>
            <a:pPr marL="613501" indent="-613501">
              <a:lnSpc>
                <a:spcPct val="80000"/>
              </a:lnSpc>
            </a:pPr>
            <a:r>
              <a:rPr lang="es-ES_tradnl" dirty="0" smtClean="0"/>
              <a:t>EN </a:t>
            </a:r>
          </a:p>
          <a:p>
            <a:pPr marL="613501" indent="-613501">
              <a:lnSpc>
                <a:spcPct val="80000"/>
              </a:lnSpc>
            </a:pPr>
            <a:r>
              <a:rPr lang="es-ES_tradnl" dirty="0" smtClean="0"/>
              <a:t>el envase, el embalaje, la publicidad o los documentos relativos al producto...</a:t>
            </a:r>
            <a:br>
              <a:rPr lang="es-ES_tradnl" dirty="0" smtClean="0"/>
            </a:br>
            <a:endParaRPr lang="es-ES_tradnl" dirty="0" smtClean="0"/>
          </a:p>
          <a:p>
            <a:pPr marL="613501" indent="-613501">
              <a:lnSpc>
                <a:spcPct val="80000"/>
              </a:lnSpc>
            </a:pPr>
            <a:r>
              <a:rPr lang="es-ES_tradnl" dirty="0" smtClean="0"/>
              <a:t>así como la utilización de envases que por sus características puedan crear una impresión errónea acerca de su origen</a:t>
            </a:r>
          </a:p>
          <a:p>
            <a:pPr marL="613501" indent="-613501">
              <a:lnSpc>
                <a:spcPct val="80000"/>
              </a:lnSpc>
            </a:pPr>
            <a:endParaRPr lang="es-ES_tradnl" dirty="0" smtClean="0"/>
          </a:p>
          <a:p>
            <a:pPr marL="613501" indent="-613501">
              <a:lnSpc>
                <a:spcPct val="80000"/>
              </a:lnSpc>
            </a:pPr>
            <a:endParaRPr lang="es-ES_tradnl" dirty="0" smtClean="0"/>
          </a:p>
          <a:p>
            <a:pPr marL="613501" indent="-613501">
              <a:lnSpc>
                <a:spcPct val="80000"/>
              </a:lnSpc>
            </a:pPr>
            <a:r>
              <a:rPr lang="es-ES_tradnl" dirty="0" smtClean="0"/>
              <a:t>d)   Cualquier practica que pueda inducir a error al consumidor sobre el auténtico origen del producto</a:t>
            </a:r>
            <a:br>
              <a:rPr lang="es-ES_tradnl" dirty="0" smtClean="0"/>
            </a:br>
            <a:r>
              <a:rPr lang="es-ES_tradnl" b="1" dirty="0" smtClean="0"/>
              <a:t/>
            </a:r>
            <a:br>
              <a:rPr lang="es-ES_tradnl" b="1" dirty="0" smtClean="0"/>
            </a:br>
            <a:endParaRPr lang="es-ES" b="1" dirty="0" smtClean="0"/>
          </a:p>
          <a:p>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32</a:t>
            </a:fld>
            <a:endParaRPr lang="es-ES" dirty="0"/>
          </a:p>
        </p:txBody>
      </p:sp>
    </p:spTree>
    <p:extLst>
      <p:ext uri="{BB962C8B-B14F-4D97-AF65-F5344CB8AC3E}">
        <p14:creationId xmlns:p14="http://schemas.microsoft.com/office/powerpoint/2010/main" xmlns="" val="2403704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33</a:t>
            </a:fld>
            <a:endParaRPr lang="es-ES"/>
          </a:p>
        </p:txBody>
      </p:sp>
    </p:spTree>
    <p:extLst>
      <p:ext uri="{BB962C8B-B14F-4D97-AF65-F5344CB8AC3E}">
        <p14:creationId xmlns:p14="http://schemas.microsoft.com/office/powerpoint/2010/main" xmlns="" val="1406314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a:ln/>
        </p:spPr>
      </p:sp>
      <p:sp>
        <p:nvSpPr>
          <p:cNvPr id="88067" name="2 Marcador de notas"/>
          <p:cNvSpPr>
            <a:spLocks noGrp="1"/>
          </p:cNvSpPr>
          <p:nvPr>
            <p:ph type="body" idx="1"/>
          </p:nvPr>
        </p:nvSpPr>
        <p:spPr>
          <a:noFill/>
          <a:ln/>
        </p:spPr>
        <p:txBody>
          <a:bodyPr/>
          <a:lstStyle/>
          <a:p>
            <a:pPr marL="613501" indent="-613501">
              <a:lnSpc>
                <a:spcPct val="170000"/>
              </a:lnSpc>
            </a:pPr>
            <a:r>
              <a:rPr lang="es-ES_tradnl" b="1" dirty="0" smtClean="0">
                <a:latin typeface="Arial" pitchFamily="34" charset="0"/>
                <a:cs typeface="Arial" pitchFamily="34" charset="0"/>
              </a:rPr>
              <a:t>Clase 35</a:t>
            </a:r>
            <a:r>
              <a:rPr lang="es-ES_tradnl" dirty="0" smtClean="0">
                <a:latin typeface="Arial" pitchFamily="34" charset="0"/>
                <a:cs typeface="Arial" pitchFamily="34" charset="0"/>
              </a:rPr>
              <a:t>: Publicidad, empresas de venta de productos agroalimentarios por internet , establecimientos  de venta de productos 	agroalimentarios</a:t>
            </a:r>
          </a:p>
          <a:p>
            <a:pPr marL="613501" indent="-613501">
              <a:lnSpc>
                <a:spcPct val="170000"/>
              </a:lnSpc>
            </a:pPr>
            <a:r>
              <a:rPr lang="es-ES_tradnl" b="1" dirty="0" smtClean="0">
                <a:latin typeface="Arial" pitchFamily="34" charset="0"/>
                <a:cs typeface="Arial" pitchFamily="34" charset="0"/>
              </a:rPr>
              <a:t>Clase 42</a:t>
            </a:r>
            <a:r>
              <a:rPr lang="es-ES_tradnl" dirty="0" smtClean="0">
                <a:latin typeface="Arial" pitchFamily="34" charset="0"/>
                <a:cs typeface="Arial" pitchFamily="34" charset="0"/>
              </a:rPr>
              <a:t>: Entidades de certificación de productos 		agroalimentarios</a:t>
            </a:r>
          </a:p>
          <a:p>
            <a:pPr marL="613501" indent="-613501">
              <a:lnSpc>
                <a:spcPct val="170000"/>
              </a:lnSpc>
            </a:pPr>
            <a:r>
              <a:rPr lang="es-ES_tradnl" b="1" dirty="0" smtClean="0">
                <a:latin typeface="Arial" pitchFamily="34" charset="0"/>
                <a:cs typeface="Arial" pitchFamily="34" charset="0"/>
              </a:rPr>
              <a:t>Clase 43</a:t>
            </a:r>
            <a:r>
              <a:rPr lang="es-ES_tradnl" dirty="0" smtClean="0">
                <a:latin typeface="Arial" pitchFamily="34" charset="0"/>
                <a:cs typeface="Arial" pitchFamily="34" charset="0"/>
              </a:rPr>
              <a:t>: Servicios de restauración</a:t>
            </a:r>
            <a:endParaRPr lang="es-ES" dirty="0" smtClean="0"/>
          </a:p>
        </p:txBody>
      </p:sp>
      <p:sp>
        <p:nvSpPr>
          <p:cNvPr id="88068" name="3 Marcador de número de diapositiva"/>
          <p:cNvSpPr>
            <a:spLocks noGrp="1"/>
          </p:cNvSpPr>
          <p:nvPr>
            <p:ph type="sldNum" sz="quarter" idx="5"/>
          </p:nvPr>
        </p:nvSpPr>
        <p:spPr>
          <a:noFill/>
        </p:spPr>
        <p:txBody>
          <a:bodyPr/>
          <a:lstStyle/>
          <a:p>
            <a:fld id="{40128FC7-7762-421B-BDD4-176B3DE4AE01}" type="slidenum">
              <a:rPr lang="es-ES" smtClean="0"/>
              <a:pPr/>
              <a:t>34</a:t>
            </a:fld>
            <a:endParaRPr lang="es-ES" smtClean="0"/>
          </a:p>
        </p:txBody>
      </p:sp>
    </p:spTree>
    <p:extLst>
      <p:ext uri="{BB962C8B-B14F-4D97-AF65-F5344CB8AC3E}">
        <p14:creationId xmlns:p14="http://schemas.microsoft.com/office/powerpoint/2010/main" xmlns="" val="2396614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35</a:t>
            </a:fld>
            <a:endParaRPr lang="es-ES" dirty="0"/>
          </a:p>
        </p:txBody>
      </p:sp>
    </p:spTree>
    <p:extLst>
      <p:ext uri="{BB962C8B-B14F-4D97-AF65-F5344CB8AC3E}">
        <p14:creationId xmlns:p14="http://schemas.microsoft.com/office/powerpoint/2010/main" xmlns="" val="2373886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normAutofit/>
          </a:bodyPr>
          <a:lstStyle/>
          <a:p>
            <a:pPr lvl="1"/>
            <a:r>
              <a:rPr lang="es-ES_tradnl" dirty="0" smtClean="0"/>
              <a:t>Incremento  del valor añadido de los productos, ya que le aportan al consumidor una garantía de origen, calidad y tradición.</a:t>
            </a:r>
          </a:p>
          <a:p>
            <a:pPr lvl="1"/>
            <a:endParaRPr lang="es-ES_tradnl" dirty="0" smtClean="0"/>
          </a:p>
          <a:p>
            <a:pPr lvl="1"/>
            <a:r>
              <a:rPr lang="es-ES_tradnl" dirty="0" smtClean="0"/>
              <a:t>Permiten asimismo una diversificación de la producción</a:t>
            </a:r>
          </a:p>
          <a:p>
            <a:pPr lvl="1"/>
            <a:endParaRPr lang="es-ES_tradnl" dirty="0" smtClean="0"/>
          </a:p>
          <a:p>
            <a:pPr lvl="1"/>
            <a:r>
              <a:rPr lang="es-ES_tradnl" dirty="0" smtClean="0"/>
              <a:t>Por otra parte, las figuras de calidad diferenciada se erigen como un </a:t>
            </a:r>
            <a:r>
              <a:rPr lang="es-ES_tradnl" b="1" dirty="0" smtClean="0"/>
              <a:t>elemento clave en las políticas de desarrollo y sostenibilidad de los tejidos rurales</a:t>
            </a:r>
            <a:r>
              <a:rPr lang="es-ES_tradnl" dirty="0" smtClean="0"/>
              <a:t>. La comercialización de productos que deben su especificidad al medio geográfico en el que se producen, puede resultar muy beneficiosa para el mundo rural, especialmente para las zonas menos favorecidas y más apartadas, al poder contribuir a la mejora de la renta de los agricultores y al asentamiento de la población rural, favoreciendo la sostenibilidad social y medioambiental en esas zonas.</a:t>
            </a:r>
            <a:endParaRPr lang="es-ES" sz="1100" dirty="0"/>
          </a:p>
          <a:p>
            <a:pPr lvl="1"/>
            <a:endParaRPr lang="es-ES_tradnl" dirty="0" smtClean="0"/>
          </a:p>
          <a:p>
            <a:pPr lvl="1"/>
            <a:r>
              <a:rPr lang="es-ES_tradnl" dirty="0" smtClean="0"/>
              <a:t>Por último, en el caso de las que tienen mayores ratios de exportación, se convierten en un </a:t>
            </a:r>
            <a:r>
              <a:rPr lang="es-ES_tradnl" b="1" dirty="0" smtClean="0"/>
              <a:t>elemento estratégico clave para la promoción de la imagen de España en el exterior</a:t>
            </a:r>
            <a:r>
              <a:rPr lang="es-ES_tradnl" dirty="0" smtClean="0"/>
              <a:t>, especialmente en lo que a calidad de la producción nacional se refiere (punta de lanza de nuestras producciones).</a:t>
            </a:r>
            <a:endParaRPr lang="es-ES" sz="1100" dirty="0"/>
          </a:p>
          <a:p>
            <a:pPr lvl="1"/>
            <a:endParaRPr lang="es-ES" sz="1100" dirty="0"/>
          </a:p>
        </p:txBody>
      </p:sp>
    </p:spTree>
    <p:extLst>
      <p:ext uri="{BB962C8B-B14F-4D97-AF65-F5344CB8AC3E}">
        <p14:creationId xmlns:p14="http://schemas.microsoft.com/office/powerpoint/2010/main" xmlns="" val="3588164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fontScale="62500" lnSpcReduction="20000"/>
          </a:bodyPr>
          <a:lstStyle/>
          <a:p>
            <a:pPr marL="536814" indent="-536814">
              <a:spcBef>
                <a:spcPct val="20000"/>
              </a:spcBef>
              <a:buClr>
                <a:schemeClr val="tx1"/>
              </a:buClr>
              <a:buSzPct val="85000"/>
              <a:buFont typeface="Arial" charset="0"/>
              <a:buAutoNum type="arabicPeriod"/>
            </a:pPr>
            <a:r>
              <a:rPr lang="es-ES" sz="2000" dirty="0">
                <a:latin typeface="Arial" pitchFamily="34" charset="0"/>
                <a:cs typeface="Arial" pitchFamily="34" charset="0"/>
              </a:rPr>
              <a:t>Aumento de los costes de producción, ya que supone una producción en muchos casos más limitada y sujeta a </a:t>
            </a:r>
            <a:r>
              <a:rPr lang="es-ES" sz="2000" dirty="0" smtClean="0">
                <a:latin typeface="Arial" pitchFamily="34" charset="0"/>
                <a:cs typeface="Arial" pitchFamily="34" charset="0"/>
              </a:rPr>
              <a:t>controles de certificación</a:t>
            </a:r>
            <a:endParaRPr lang="es-ES" sz="2000" dirty="0">
              <a:latin typeface="Arial" pitchFamily="34" charset="0"/>
              <a:cs typeface="Arial" pitchFamily="34" charset="0"/>
            </a:endParaRPr>
          </a:p>
          <a:p>
            <a:pPr marL="536814" indent="-536814">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6814" indent="-536814">
              <a:spcBef>
                <a:spcPct val="20000"/>
              </a:spcBef>
              <a:buClr>
                <a:schemeClr val="tx1"/>
              </a:buClr>
              <a:buSzPct val="85000"/>
              <a:buFont typeface="Arial" charset="0"/>
              <a:buAutoNum type="arabicPeriod"/>
            </a:pPr>
            <a:r>
              <a:rPr lang="es-ES" sz="2000" dirty="0">
                <a:latin typeface="Arial" pitchFamily="34" charset="0"/>
                <a:cs typeface="Arial" pitchFamily="34" charset="0"/>
              </a:rPr>
              <a:t>Adecuación de la oferta a la demanda, para lo que es necesario concienciar al consumidor de lo que supone esa figura de calidad para que se cree esa demanda.</a:t>
            </a:r>
          </a:p>
          <a:p>
            <a:pPr marL="536814" indent="-536814">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6814" indent="-536814">
              <a:spcBef>
                <a:spcPct val="20000"/>
              </a:spcBef>
              <a:buClr>
                <a:schemeClr val="tx1"/>
              </a:buClr>
              <a:buSzPct val="85000"/>
              <a:buFont typeface="Arial" charset="0"/>
              <a:buAutoNum type="arabicPeriod"/>
            </a:pPr>
            <a:r>
              <a:rPr lang="es-ES" sz="2000" dirty="0">
                <a:latin typeface="Arial" pitchFamily="34" charset="0"/>
                <a:cs typeface="Arial" pitchFamily="34" charset="0"/>
              </a:rPr>
              <a:t>La creación de esa demanda permite trasladar estos mayores costes a un mayor precio para garantizar la sostenibilidad económica del sistema.</a:t>
            </a:r>
          </a:p>
          <a:p>
            <a:pPr marL="536814" indent="-536814">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6814" indent="-536814">
              <a:spcBef>
                <a:spcPct val="20000"/>
              </a:spcBef>
              <a:buClr>
                <a:schemeClr val="tx1"/>
              </a:buClr>
              <a:buSzPct val="85000"/>
              <a:buFont typeface="Wingdings" pitchFamily="2" charset="2"/>
              <a:buAutoNum type="arabicPeriod"/>
            </a:pPr>
            <a:r>
              <a:rPr lang="es-ES" sz="2000" dirty="0">
                <a:latin typeface="Arial" pitchFamily="34" charset="0"/>
                <a:cs typeface="Arial" pitchFamily="34" charset="0"/>
              </a:rPr>
              <a:t>Es fundamental realizar una defensa de la Denominación para evitar usurpaciones, imitaciones que desprestigian la figura  de </a:t>
            </a:r>
            <a:r>
              <a:rPr lang="es-ES" sz="2000" dirty="0" smtClean="0">
                <a:latin typeface="Arial" pitchFamily="34" charset="0"/>
                <a:cs typeface="Arial" pitchFamily="34" charset="0"/>
              </a:rPr>
              <a:t>calidad</a:t>
            </a:r>
            <a:endParaRPr lang="es-ES" sz="2000" dirty="0">
              <a:latin typeface="Arial" pitchFamily="34" charset="0"/>
              <a:cs typeface="Arial" pitchFamily="34" charset="0"/>
            </a:endParaRPr>
          </a:p>
          <a:p>
            <a:pPr marL="536814" indent="-536814">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6814" indent="-536814">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6814" indent="-536814">
              <a:spcBef>
                <a:spcPct val="20000"/>
              </a:spcBef>
              <a:buClr>
                <a:schemeClr val="tx1"/>
              </a:buClr>
              <a:buSzPct val="85000"/>
              <a:buFont typeface="Wingdings" pitchFamily="2" charset="2"/>
              <a:buAutoNum type="arabicPeriod"/>
            </a:pPr>
            <a:r>
              <a:rPr lang="es-ES" sz="2000" dirty="0">
                <a:latin typeface="Arial" pitchFamily="34" charset="0"/>
                <a:cs typeface="Arial" pitchFamily="34" charset="0"/>
              </a:rPr>
              <a:t>Es necesaria una supervisión de las administraciones que otorga credibilidad al </a:t>
            </a:r>
            <a:r>
              <a:rPr lang="es-ES" sz="2000" dirty="0" smtClean="0">
                <a:latin typeface="Arial" pitchFamily="34" charset="0"/>
                <a:cs typeface="Arial" pitchFamily="34" charset="0"/>
              </a:rPr>
              <a:t>sistema y un sistema de control fiable que le de garantía al consumidor</a:t>
            </a:r>
            <a:endParaRPr lang="es-ES" sz="2000" dirty="0">
              <a:latin typeface="Arial" pitchFamily="34" charset="0"/>
              <a:cs typeface="Arial" pitchFamily="34" charset="0"/>
            </a:endParaRPr>
          </a:p>
          <a:p>
            <a:pPr marL="536814" indent="-536814">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6814" indent="-536814">
              <a:spcBef>
                <a:spcPct val="20000"/>
              </a:spcBef>
              <a:buClr>
                <a:schemeClr val="tx1"/>
              </a:buClr>
              <a:buSzPct val="85000"/>
              <a:buFont typeface="Wingdings" pitchFamily="2" charset="2"/>
              <a:buAutoNum type="arabicPeriod"/>
            </a:pPr>
            <a:r>
              <a:rPr lang="es-ES" sz="2000" dirty="0">
                <a:latin typeface="Arial" pitchFamily="34" charset="0"/>
                <a:cs typeface="Arial" pitchFamily="34" charset="0"/>
              </a:rPr>
              <a:t>Es imprescindible  la defensa del modelo común de regímenes de calidad para garantizar la pervivencia de estos sistemas de calidad a medio, largo </a:t>
            </a:r>
            <a:r>
              <a:rPr lang="es-ES" sz="2000" dirty="0" smtClean="0">
                <a:latin typeface="Arial" pitchFamily="34" charset="0"/>
                <a:cs typeface="Arial" pitchFamily="34" charset="0"/>
              </a:rPr>
              <a:t>plazo evitando banalizar las DDOO</a:t>
            </a:r>
            <a:endParaRPr lang="es-ES" dirty="0"/>
          </a:p>
        </p:txBody>
      </p:sp>
      <p:sp>
        <p:nvSpPr>
          <p:cNvPr id="23556" name="3 Marcador de número de diapositiva"/>
          <p:cNvSpPr txBox="1">
            <a:spLocks noGrp="1"/>
          </p:cNvSpPr>
          <p:nvPr/>
        </p:nvSpPr>
        <p:spPr bwMode="auto">
          <a:xfrm>
            <a:off x="3915391" y="8731109"/>
            <a:ext cx="2997491" cy="459922"/>
          </a:xfrm>
          <a:prstGeom prst="rect">
            <a:avLst/>
          </a:prstGeom>
          <a:noFill/>
          <a:ln w="9525">
            <a:noFill/>
            <a:miter lim="800000"/>
            <a:headEnd/>
            <a:tailEnd/>
          </a:ln>
        </p:spPr>
        <p:txBody>
          <a:bodyPr lIns="92421" tIns="46211" rIns="92421" bIns="46211" anchor="b"/>
          <a:lstStyle/>
          <a:p>
            <a:pPr algn="r"/>
            <a:fld id="{1ED53F4F-412B-4542-B80A-1DCDA5B32EE6}" type="slidenum">
              <a:rPr lang="es-ES" sz="1200"/>
              <a:pPr algn="r"/>
              <a:t>37</a:t>
            </a:fld>
            <a:endParaRPr lang="es-ES" sz="1200" dirty="0"/>
          </a:p>
        </p:txBody>
      </p:sp>
    </p:spTree>
    <p:extLst>
      <p:ext uri="{BB962C8B-B14F-4D97-AF65-F5344CB8AC3E}">
        <p14:creationId xmlns:p14="http://schemas.microsoft.com/office/powerpoint/2010/main" xmlns="" val="3867013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94EB970-1A93-4A10-8214-39471F0C3303}" type="slidenum">
              <a:rPr lang="es-ES" smtClean="0"/>
              <a:pPr/>
              <a:t>38</a:t>
            </a:fld>
            <a:endParaRPr lang="es-ES" dirty="0" smtClean="0"/>
          </a:p>
        </p:txBody>
      </p:sp>
      <p:sp>
        <p:nvSpPr>
          <p:cNvPr id="78851" name="1 Marcador de imagen de diapositiva"/>
          <p:cNvSpPr>
            <a:spLocks noGrp="1" noRot="1" noChangeAspect="1" noTextEdit="1"/>
          </p:cNvSpPr>
          <p:nvPr>
            <p:ph type="sldImg"/>
          </p:nvPr>
        </p:nvSpPr>
        <p:spPr>
          <a:ln/>
        </p:spPr>
      </p:sp>
      <p:sp>
        <p:nvSpPr>
          <p:cNvPr id="78852" name="2 Marcador de notas"/>
          <p:cNvSpPr>
            <a:spLocks noGrp="1"/>
          </p:cNvSpPr>
          <p:nvPr>
            <p:ph type="body" idx="1"/>
          </p:nvPr>
        </p:nvSpPr>
        <p:spPr>
          <a:noFill/>
          <a:ln/>
        </p:spPr>
        <p:txBody>
          <a:bodyPr/>
          <a:lstStyle/>
          <a:p>
            <a:pPr eaLnBrk="1" hangingPunct="1">
              <a:lnSpc>
                <a:spcPct val="90000"/>
              </a:lnSpc>
            </a:pPr>
            <a:endParaRPr lang="es-ES" sz="1100" dirty="0"/>
          </a:p>
        </p:txBody>
      </p:sp>
      <p:sp>
        <p:nvSpPr>
          <p:cNvPr id="78853" name="3 Marcador de número de diapositiva"/>
          <p:cNvSpPr txBox="1">
            <a:spLocks noGrp="1"/>
          </p:cNvSpPr>
          <p:nvPr/>
        </p:nvSpPr>
        <p:spPr bwMode="auto">
          <a:xfrm>
            <a:off x="3851099" y="9428164"/>
            <a:ext cx="2944957" cy="496886"/>
          </a:xfrm>
          <a:prstGeom prst="rect">
            <a:avLst/>
          </a:prstGeom>
          <a:noFill/>
          <a:ln w="9525">
            <a:noFill/>
            <a:miter lim="800000"/>
            <a:headEnd/>
            <a:tailEnd/>
          </a:ln>
        </p:spPr>
        <p:txBody>
          <a:bodyPr lIns="92025" tIns="46013" rIns="92025" bIns="46013" anchor="b"/>
          <a:lstStyle/>
          <a:p>
            <a:pPr algn="r"/>
            <a:fld id="{A369E6E0-A3A8-4723-B8E1-F4192FF2A209}" type="slidenum">
              <a:rPr lang="es-ES" sz="1200"/>
              <a:pPr algn="r"/>
              <a:t>38</a:t>
            </a:fld>
            <a:endParaRPr lang="es-ES" sz="1200" dirty="0"/>
          </a:p>
        </p:txBody>
      </p:sp>
    </p:spTree>
    <p:extLst>
      <p:ext uri="{BB962C8B-B14F-4D97-AF65-F5344CB8AC3E}">
        <p14:creationId xmlns:p14="http://schemas.microsoft.com/office/powerpoint/2010/main" xmlns="" val="2386223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39</a:t>
            </a:fld>
            <a:endParaRPr lang="es-ES"/>
          </a:p>
        </p:txBody>
      </p:sp>
    </p:spTree>
    <p:extLst>
      <p:ext uri="{BB962C8B-B14F-4D97-AF65-F5344CB8AC3E}">
        <p14:creationId xmlns:p14="http://schemas.microsoft.com/office/powerpoint/2010/main" xmlns="" val="18500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algn="just"/>
            <a:r>
              <a:rPr lang="en-US" b="1" u="sng" dirty="0" smtClean="0">
                <a:solidFill>
                  <a:srgbClr val="00B050"/>
                </a:solidFill>
              </a:rPr>
              <a:t>En el </a:t>
            </a:r>
            <a:r>
              <a:rPr lang="en-US" b="1" u="sng" dirty="0" err="1" smtClean="0">
                <a:solidFill>
                  <a:srgbClr val="00B050"/>
                </a:solidFill>
              </a:rPr>
              <a:t>caso</a:t>
            </a:r>
            <a:r>
              <a:rPr lang="en-US" b="1" u="sng" dirty="0" smtClean="0">
                <a:solidFill>
                  <a:srgbClr val="00B050"/>
                </a:solidFill>
              </a:rPr>
              <a:t> de los </a:t>
            </a:r>
            <a:r>
              <a:rPr lang="en-US" b="1" u="sng" dirty="0" err="1" smtClean="0">
                <a:solidFill>
                  <a:srgbClr val="00B050"/>
                </a:solidFill>
              </a:rPr>
              <a:t>vinos</a:t>
            </a:r>
            <a:r>
              <a:rPr lang="en-US" b="1" u="sng" dirty="0" smtClean="0">
                <a:solidFill>
                  <a:srgbClr val="00B050"/>
                </a:solidFill>
              </a:rPr>
              <a:t> Las </a:t>
            </a:r>
            <a:r>
              <a:rPr lang="en-US" b="1" u="sng" dirty="0" err="1" smtClean="0">
                <a:solidFill>
                  <a:srgbClr val="00B050"/>
                </a:solidFill>
              </a:rPr>
              <a:t>denominaciones</a:t>
            </a:r>
            <a:r>
              <a:rPr lang="en-US" b="1" u="sng" dirty="0" smtClean="0">
                <a:solidFill>
                  <a:srgbClr val="00B050"/>
                </a:solidFill>
              </a:rPr>
              <a:t> </a:t>
            </a:r>
            <a:r>
              <a:rPr lang="en-US" b="1" u="sng" dirty="0" err="1" smtClean="0">
                <a:solidFill>
                  <a:srgbClr val="00B050"/>
                </a:solidFill>
              </a:rPr>
              <a:t>preexistentes</a:t>
            </a:r>
            <a:r>
              <a:rPr lang="en-US" b="1" u="sng" dirty="0" smtClean="0">
                <a:solidFill>
                  <a:srgbClr val="00B050"/>
                </a:solidFill>
              </a:rPr>
              <a:t>.</a:t>
            </a:r>
          </a:p>
          <a:p>
            <a:pPr algn="just"/>
            <a:endParaRPr lang="en-US" b="1" u="sng" dirty="0" smtClean="0">
              <a:solidFill>
                <a:srgbClr val="00B050"/>
              </a:solidFill>
            </a:endParaRPr>
          </a:p>
          <a:p>
            <a:pPr algn="just"/>
            <a:r>
              <a:rPr lang="en-US" b="1" u="sng" dirty="0" smtClean="0"/>
              <a:t>-Las </a:t>
            </a:r>
            <a:r>
              <a:rPr lang="en-US" b="1" u="sng" dirty="0" err="1" smtClean="0"/>
              <a:t>denominaciones</a:t>
            </a:r>
            <a:r>
              <a:rPr lang="en-US" b="1" u="sng" dirty="0" smtClean="0"/>
              <a:t> </a:t>
            </a:r>
            <a:r>
              <a:rPr lang="en-US" b="1" u="sng" dirty="0" err="1" smtClean="0"/>
              <a:t>aprobadas</a:t>
            </a:r>
            <a:r>
              <a:rPr lang="en-US" b="1" u="sng" dirty="0" smtClean="0"/>
              <a:t>  </a:t>
            </a:r>
            <a:r>
              <a:rPr lang="en-US" b="1" u="sng" dirty="0" err="1" smtClean="0"/>
              <a:t>por</a:t>
            </a:r>
            <a:r>
              <a:rPr lang="en-US" b="1" u="sng" dirty="0" smtClean="0"/>
              <a:t> los EEMM de </a:t>
            </a:r>
            <a:r>
              <a:rPr lang="en-US" b="1" u="sng" dirty="0" err="1" smtClean="0"/>
              <a:t>acuerdo</a:t>
            </a:r>
            <a:r>
              <a:rPr lang="en-US" b="1" u="sng" dirty="0" smtClean="0"/>
              <a:t> con </a:t>
            </a:r>
            <a:r>
              <a:rPr lang="en-US" b="1" u="sng" dirty="0" err="1" smtClean="0"/>
              <a:t>normas</a:t>
            </a:r>
            <a:r>
              <a:rPr lang="en-US" b="1" u="sng" dirty="0" smtClean="0"/>
              <a:t> </a:t>
            </a:r>
            <a:r>
              <a:rPr lang="en-US" b="1" u="sng" dirty="0" err="1" smtClean="0"/>
              <a:t>nacionales</a:t>
            </a:r>
            <a:r>
              <a:rPr lang="en-US" b="1" u="sng" dirty="0" smtClean="0"/>
              <a:t> y </a:t>
            </a:r>
            <a:r>
              <a:rPr lang="en-US" b="1" u="sng" dirty="0" err="1" smtClean="0"/>
              <a:t>comunitarias</a:t>
            </a:r>
            <a:r>
              <a:rPr lang="en-US" b="1" u="sng" dirty="0" smtClean="0"/>
              <a:t> </a:t>
            </a:r>
            <a:r>
              <a:rPr lang="en-US" b="1" u="sng" dirty="0" err="1" smtClean="0"/>
              <a:t>anteriores</a:t>
            </a:r>
            <a:r>
              <a:rPr lang="en-US" b="1" u="sng" dirty="0" smtClean="0"/>
              <a:t> son </a:t>
            </a:r>
            <a:r>
              <a:rPr lang="en-US" b="1" u="sng" dirty="0" err="1" smtClean="0"/>
              <a:t>reconocidas</a:t>
            </a:r>
            <a:r>
              <a:rPr lang="en-US" b="1" u="sng" dirty="0" smtClean="0"/>
              <a:t> </a:t>
            </a:r>
            <a:r>
              <a:rPr lang="en-US" b="1" u="sng" dirty="0" err="1" smtClean="0"/>
              <a:t>como</a:t>
            </a:r>
            <a:r>
              <a:rPr lang="en-US" b="1" u="sng" dirty="0" smtClean="0"/>
              <a:t> DOPs o IGPs, </a:t>
            </a:r>
            <a:r>
              <a:rPr lang="en-US" b="1" u="sng" dirty="0" err="1" smtClean="0"/>
              <a:t>siempre</a:t>
            </a:r>
            <a:r>
              <a:rPr lang="en-US" b="1" u="sng" dirty="0" smtClean="0"/>
              <a:t> </a:t>
            </a:r>
            <a:r>
              <a:rPr lang="en-US" b="1" u="sng" dirty="0" err="1" smtClean="0"/>
              <a:t>que</a:t>
            </a:r>
            <a:r>
              <a:rPr lang="en-US" b="1" u="sng" dirty="0" smtClean="0"/>
              <a:t> </a:t>
            </a:r>
            <a:r>
              <a:rPr lang="en-US" b="1" u="sng" dirty="0" err="1" smtClean="0"/>
              <a:t>haya</a:t>
            </a:r>
            <a:r>
              <a:rPr lang="en-US" b="1" u="sng" dirty="0" smtClean="0"/>
              <a:t> </a:t>
            </a:r>
            <a:r>
              <a:rPr lang="en-US" b="1" u="sng" dirty="0" err="1" smtClean="0"/>
              <a:t>remitido</a:t>
            </a:r>
            <a:r>
              <a:rPr lang="en-US" b="1" u="sng" dirty="0" smtClean="0"/>
              <a:t> el </a:t>
            </a:r>
            <a:r>
              <a:rPr lang="en-US" b="1" u="sng" dirty="0" err="1" smtClean="0"/>
              <a:t>expediente</a:t>
            </a:r>
            <a:r>
              <a:rPr lang="en-US" b="1" u="sng" dirty="0" smtClean="0"/>
              <a:t> </a:t>
            </a:r>
            <a:r>
              <a:rPr lang="en-US" b="1" u="sng" dirty="0" err="1" smtClean="0"/>
              <a:t>técnico</a:t>
            </a:r>
            <a:r>
              <a:rPr lang="en-US" b="1" u="sng" dirty="0" smtClean="0"/>
              <a:t> de </a:t>
            </a:r>
            <a:r>
              <a:rPr lang="en-US" b="1" u="sng" dirty="0" err="1" smtClean="0"/>
              <a:t>cada</a:t>
            </a:r>
            <a:r>
              <a:rPr lang="en-US" b="1" u="sng" dirty="0" smtClean="0"/>
              <a:t> </a:t>
            </a:r>
            <a:r>
              <a:rPr lang="en-US" b="1" u="sng" dirty="0" err="1" smtClean="0"/>
              <a:t>una</a:t>
            </a:r>
            <a:r>
              <a:rPr lang="en-US" b="1" u="sng" dirty="0" smtClean="0"/>
              <a:t> de </a:t>
            </a:r>
            <a:r>
              <a:rPr lang="en-US" b="1" u="sng" dirty="0" err="1" smtClean="0"/>
              <a:t>ellas</a:t>
            </a:r>
            <a:r>
              <a:rPr lang="en-US" b="1" u="sng" dirty="0" smtClean="0"/>
              <a:t> antes del 31/12/2011.</a:t>
            </a:r>
          </a:p>
          <a:p>
            <a:pPr algn="just"/>
            <a:endParaRPr lang="en-US" b="1" u="sng" dirty="0" smtClean="0"/>
          </a:p>
          <a:p>
            <a:pPr algn="just">
              <a:buFontTx/>
              <a:buChar char="-"/>
            </a:pPr>
            <a:r>
              <a:rPr lang="en-US" b="1" dirty="0" smtClean="0"/>
              <a:t>La COM </a:t>
            </a:r>
            <a:r>
              <a:rPr lang="en-US" b="1" dirty="0" err="1" smtClean="0"/>
              <a:t>examina</a:t>
            </a:r>
            <a:r>
              <a:rPr lang="en-US" b="1" dirty="0" smtClean="0"/>
              <a:t> la </a:t>
            </a:r>
            <a:r>
              <a:rPr lang="en-US" b="1" dirty="0" err="1" smtClean="0"/>
              <a:t>documentación</a:t>
            </a:r>
            <a:r>
              <a:rPr lang="en-US" b="1" dirty="0" smtClean="0"/>
              <a:t> </a:t>
            </a:r>
            <a:r>
              <a:rPr lang="en-US" b="1" dirty="0" err="1" smtClean="0"/>
              <a:t>recibida</a:t>
            </a:r>
            <a:r>
              <a:rPr lang="en-US" b="1" dirty="0" smtClean="0"/>
              <a:t>.</a:t>
            </a:r>
          </a:p>
          <a:p>
            <a:pPr algn="just">
              <a:buFontTx/>
              <a:buChar char="-"/>
            </a:pPr>
            <a:endParaRPr lang="en-US" b="1" dirty="0" smtClean="0"/>
          </a:p>
          <a:p>
            <a:pPr algn="just">
              <a:buFontTx/>
              <a:buChar char="-"/>
            </a:pPr>
            <a:r>
              <a:rPr lang="en-US" b="1" dirty="0" err="1" smtClean="0"/>
              <a:t>Posibilidad</a:t>
            </a:r>
            <a:r>
              <a:rPr lang="en-US" b="1" dirty="0" smtClean="0"/>
              <a:t> de </a:t>
            </a:r>
            <a:r>
              <a:rPr lang="en-US" b="1" dirty="0" err="1" smtClean="0"/>
              <a:t>anulación</a:t>
            </a:r>
            <a:r>
              <a:rPr lang="en-US" b="1" dirty="0" smtClean="0"/>
              <a:t> de </a:t>
            </a:r>
            <a:r>
              <a:rPr lang="en-US" b="1" dirty="0" err="1" smtClean="0"/>
              <a:t>denominaciones</a:t>
            </a:r>
            <a:r>
              <a:rPr lang="en-US" b="1" dirty="0" smtClean="0"/>
              <a:t> </a:t>
            </a:r>
            <a:r>
              <a:rPr lang="en-US" b="1" dirty="0" err="1" smtClean="0"/>
              <a:t>que</a:t>
            </a:r>
            <a:r>
              <a:rPr lang="en-US" b="1" dirty="0" smtClean="0"/>
              <a:t> no </a:t>
            </a:r>
            <a:r>
              <a:rPr lang="en-US" b="1" dirty="0" err="1" smtClean="0"/>
              <a:t>cumplan</a:t>
            </a:r>
            <a:r>
              <a:rPr lang="en-US" b="1" dirty="0" smtClean="0"/>
              <a:t> ( </a:t>
            </a:r>
            <a:r>
              <a:rPr lang="en-US" b="1" u="sng" dirty="0" err="1" smtClean="0"/>
              <a:t>hasta</a:t>
            </a:r>
            <a:r>
              <a:rPr lang="en-US" b="1" u="sng" dirty="0" smtClean="0"/>
              <a:t> 31/12/2014</a:t>
            </a:r>
            <a:r>
              <a:rPr lang="en-US" b="1" dirty="0" smtClean="0"/>
              <a:t>).</a:t>
            </a:r>
          </a:p>
          <a:p>
            <a:pPr algn="just">
              <a:buFontTx/>
              <a:buChar char="-"/>
            </a:pPr>
            <a:endParaRPr lang="en-US" b="1" dirty="0" smtClean="0"/>
          </a:p>
          <a:p>
            <a:pPr algn="just">
              <a:buFontTx/>
              <a:buChar char="-"/>
            </a:pPr>
            <a:r>
              <a:rPr lang="en-US" b="1" dirty="0" smtClean="0"/>
              <a:t>- La COM </a:t>
            </a:r>
            <a:r>
              <a:rPr lang="en-US" b="1" dirty="0" err="1" smtClean="0"/>
              <a:t>examina</a:t>
            </a:r>
            <a:r>
              <a:rPr lang="en-US" b="1" dirty="0" smtClean="0"/>
              <a:t> </a:t>
            </a:r>
            <a:r>
              <a:rPr lang="en-US" b="1" dirty="0" err="1" smtClean="0"/>
              <a:t>posibles</a:t>
            </a:r>
            <a:r>
              <a:rPr lang="en-US" b="1" dirty="0" smtClean="0"/>
              <a:t> </a:t>
            </a:r>
            <a:r>
              <a:rPr lang="en-US" b="1" dirty="0" err="1" smtClean="0"/>
              <a:t>incumplimientos</a:t>
            </a:r>
            <a:r>
              <a:rPr lang="en-US" b="1" dirty="0" smtClean="0"/>
              <a:t>, </a:t>
            </a:r>
            <a:r>
              <a:rPr lang="en-US" b="1" dirty="0" err="1" smtClean="0"/>
              <a:t>contacta</a:t>
            </a:r>
            <a:r>
              <a:rPr lang="en-US" b="1" dirty="0" smtClean="0"/>
              <a:t>, en </a:t>
            </a:r>
            <a:r>
              <a:rPr lang="en-US" b="1" dirty="0" err="1" smtClean="0"/>
              <a:t>su</a:t>
            </a:r>
            <a:r>
              <a:rPr lang="en-US" b="1" dirty="0" smtClean="0"/>
              <a:t> </a:t>
            </a:r>
            <a:r>
              <a:rPr lang="en-US" b="1" dirty="0" err="1" smtClean="0"/>
              <a:t>caso</a:t>
            </a:r>
            <a:r>
              <a:rPr lang="en-US" b="1" dirty="0" smtClean="0"/>
              <a:t>, con EM </a:t>
            </a:r>
            <a:r>
              <a:rPr lang="en-US" b="1" dirty="0" err="1" smtClean="0"/>
              <a:t>para</a:t>
            </a:r>
            <a:r>
              <a:rPr lang="en-US" b="1" dirty="0" smtClean="0"/>
              <a:t> </a:t>
            </a:r>
            <a:r>
              <a:rPr lang="en-US" b="1" dirty="0" err="1" smtClean="0"/>
              <a:t>su</a:t>
            </a:r>
            <a:r>
              <a:rPr lang="en-US" b="1" dirty="0" smtClean="0"/>
              <a:t> </a:t>
            </a:r>
            <a:r>
              <a:rPr lang="en-US" b="1" dirty="0" err="1" smtClean="0"/>
              <a:t>corrección</a:t>
            </a:r>
            <a:r>
              <a:rPr lang="en-US" b="1" dirty="0" smtClean="0"/>
              <a:t>.</a:t>
            </a:r>
          </a:p>
          <a:p>
            <a:pPr algn="just">
              <a:buFontTx/>
              <a:buChar char="-"/>
            </a:pPr>
            <a:endParaRPr lang="en-US" b="1" dirty="0" smtClean="0"/>
          </a:p>
          <a:p>
            <a:pPr algn="just">
              <a:defRPr/>
            </a:pPr>
            <a:r>
              <a:rPr lang="en-US" b="1" dirty="0" smtClean="0"/>
              <a:t>En el </a:t>
            </a:r>
            <a:r>
              <a:rPr lang="en-US" b="1" dirty="0" err="1" smtClean="0"/>
              <a:t>caso</a:t>
            </a:r>
            <a:r>
              <a:rPr lang="en-US" b="1" dirty="0" smtClean="0"/>
              <a:t> de las </a:t>
            </a:r>
            <a:r>
              <a:rPr lang="en-US" b="1" dirty="0" err="1" smtClean="0"/>
              <a:t>bebidas</a:t>
            </a:r>
            <a:r>
              <a:rPr lang="en-US" b="1" dirty="0" smtClean="0"/>
              <a:t> </a:t>
            </a:r>
            <a:r>
              <a:rPr lang="en-US" b="1" dirty="0" err="1" smtClean="0"/>
              <a:t>espirituosas</a:t>
            </a:r>
            <a:r>
              <a:rPr lang="en-US" b="1" dirty="0" smtClean="0"/>
              <a:t>  </a:t>
            </a:r>
            <a:r>
              <a:rPr lang="en-US" b="1" dirty="0" smtClean="0">
                <a:solidFill>
                  <a:srgbClr val="00B050"/>
                </a:solidFill>
              </a:rPr>
              <a:t>Las </a:t>
            </a:r>
            <a:r>
              <a:rPr lang="en-US" b="1" dirty="0" err="1" smtClean="0">
                <a:solidFill>
                  <a:srgbClr val="00B050"/>
                </a:solidFill>
              </a:rPr>
              <a:t>Indicaciones</a:t>
            </a:r>
            <a:r>
              <a:rPr lang="en-US" b="1" dirty="0" smtClean="0">
                <a:solidFill>
                  <a:srgbClr val="00B050"/>
                </a:solidFill>
              </a:rPr>
              <a:t> </a:t>
            </a:r>
            <a:r>
              <a:rPr lang="en-US" b="1" dirty="0" err="1" smtClean="0">
                <a:solidFill>
                  <a:srgbClr val="00B050"/>
                </a:solidFill>
              </a:rPr>
              <a:t>geográficas</a:t>
            </a:r>
            <a:r>
              <a:rPr lang="en-US" b="1" dirty="0" smtClean="0">
                <a:solidFill>
                  <a:srgbClr val="00B050"/>
                </a:solidFill>
              </a:rPr>
              <a:t>  </a:t>
            </a:r>
            <a:r>
              <a:rPr lang="en-US" b="1" dirty="0" err="1" smtClean="0">
                <a:solidFill>
                  <a:srgbClr val="00B050"/>
                </a:solidFill>
              </a:rPr>
              <a:t>preexistentes</a:t>
            </a:r>
            <a:r>
              <a:rPr lang="en-US" b="1" u="sng" dirty="0" smtClean="0">
                <a:solidFill>
                  <a:srgbClr val="00B050"/>
                </a:solidFill>
              </a:rPr>
              <a:t>.</a:t>
            </a:r>
          </a:p>
          <a:p>
            <a:pPr algn="just">
              <a:defRPr/>
            </a:pPr>
            <a:endParaRPr lang="en-US" sz="1600" b="1" u="sng" dirty="0">
              <a:solidFill>
                <a:srgbClr val="00B050"/>
              </a:solidFill>
            </a:endParaRPr>
          </a:p>
          <a:p>
            <a:pPr algn="just">
              <a:defRPr/>
            </a:pPr>
            <a:r>
              <a:rPr lang="en-US" b="1" u="sng" dirty="0" smtClean="0"/>
              <a:t>-El </a:t>
            </a:r>
            <a:r>
              <a:rPr lang="en-US" b="1" u="sng" dirty="0" err="1" smtClean="0"/>
              <a:t>anexo</a:t>
            </a:r>
            <a:r>
              <a:rPr lang="en-US" b="1" u="sng" dirty="0" smtClean="0"/>
              <a:t> III del R 110 </a:t>
            </a:r>
            <a:r>
              <a:rPr lang="en-US" b="1" u="sng" dirty="0" err="1" smtClean="0"/>
              <a:t>incluye</a:t>
            </a:r>
            <a:r>
              <a:rPr lang="en-US" b="1" u="sng" dirty="0" smtClean="0"/>
              <a:t> un </a:t>
            </a:r>
            <a:r>
              <a:rPr lang="en-US" b="1" u="sng" dirty="0" err="1" smtClean="0"/>
              <a:t>listado</a:t>
            </a:r>
            <a:r>
              <a:rPr lang="en-US" b="1" u="sng" dirty="0" smtClean="0"/>
              <a:t>, </a:t>
            </a:r>
            <a:r>
              <a:rPr lang="en-US" b="1" u="sng" dirty="0" err="1" smtClean="0"/>
              <a:t>por</a:t>
            </a:r>
            <a:r>
              <a:rPr lang="en-US" b="1" u="sng" dirty="0" smtClean="0"/>
              <a:t> </a:t>
            </a:r>
            <a:r>
              <a:rPr lang="en-US" b="1" u="sng" dirty="0" err="1" smtClean="0"/>
              <a:t>categoría</a:t>
            </a:r>
            <a:r>
              <a:rPr lang="en-US" b="1" u="sng" dirty="0" smtClean="0"/>
              <a:t> de </a:t>
            </a:r>
            <a:r>
              <a:rPr lang="en-US" b="1" u="sng" dirty="0" err="1" smtClean="0"/>
              <a:t>producto</a:t>
            </a:r>
            <a:r>
              <a:rPr lang="en-US" b="1" u="sng" dirty="0" smtClean="0"/>
              <a:t> y </a:t>
            </a:r>
            <a:r>
              <a:rPr lang="en-US" b="1" u="sng" dirty="0" err="1" smtClean="0"/>
              <a:t>por</a:t>
            </a:r>
            <a:r>
              <a:rPr lang="en-US" b="1" u="sng" dirty="0" smtClean="0"/>
              <a:t> EM de  </a:t>
            </a:r>
            <a:r>
              <a:rPr lang="en-US" b="1" u="sng" dirty="0" err="1" smtClean="0"/>
              <a:t>indicaciones</a:t>
            </a:r>
            <a:r>
              <a:rPr lang="en-US" b="1" u="sng" dirty="0" smtClean="0"/>
              <a:t> </a:t>
            </a:r>
            <a:r>
              <a:rPr lang="en-US" b="1" u="sng" dirty="0" err="1" smtClean="0"/>
              <a:t>geograficas</a:t>
            </a:r>
            <a:r>
              <a:rPr lang="en-US" b="1" u="sng" dirty="0" smtClean="0"/>
              <a:t> </a:t>
            </a:r>
            <a:r>
              <a:rPr lang="en-US" b="1" u="sng" dirty="0" err="1" smtClean="0"/>
              <a:t>ya</a:t>
            </a:r>
            <a:r>
              <a:rPr lang="en-US" b="1" u="sng" dirty="0" smtClean="0"/>
              <a:t> </a:t>
            </a:r>
            <a:r>
              <a:rPr lang="en-US" b="1" u="sng" dirty="0" err="1" smtClean="0"/>
              <a:t>reconocidas</a:t>
            </a:r>
            <a:r>
              <a:rPr lang="en-US" b="1" u="sng" dirty="0" smtClean="0"/>
              <a:t>.</a:t>
            </a:r>
          </a:p>
          <a:p>
            <a:pPr algn="just">
              <a:defRPr/>
            </a:pPr>
            <a:endParaRPr lang="en-US" b="1" u="sng" dirty="0" smtClean="0"/>
          </a:p>
          <a:p>
            <a:pPr algn="just">
              <a:defRPr/>
            </a:pPr>
            <a:r>
              <a:rPr lang="en-US" b="1" u="sng" dirty="0" smtClean="0"/>
              <a:t>Para </a:t>
            </a:r>
            <a:r>
              <a:rPr lang="en-US" b="1" u="sng" dirty="0" err="1" smtClean="0"/>
              <a:t>España</a:t>
            </a:r>
            <a:r>
              <a:rPr lang="en-US" b="1" u="sng" dirty="0" smtClean="0"/>
              <a:t> son 27 IGs</a:t>
            </a:r>
          </a:p>
          <a:p>
            <a:pPr algn="just">
              <a:defRPr/>
            </a:pPr>
            <a:endParaRPr lang="en-US" b="1" u="sng" dirty="0" smtClean="0"/>
          </a:p>
          <a:p>
            <a:pPr algn="just">
              <a:buFontTx/>
              <a:buChar char="-"/>
              <a:defRPr/>
            </a:pPr>
            <a:r>
              <a:rPr lang="en-US" b="1" dirty="0" smtClean="0"/>
              <a:t>Para </a:t>
            </a:r>
            <a:r>
              <a:rPr lang="en-US" b="1" dirty="0" err="1" smtClean="0"/>
              <a:t>mantener</a:t>
            </a:r>
            <a:r>
              <a:rPr lang="en-US" b="1" dirty="0" smtClean="0"/>
              <a:t> </a:t>
            </a:r>
            <a:r>
              <a:rPr lang="en-US" b="1" dirty="0" err="1" smtClean="0"/>
              <a:t>su</a:t>
            </a:r>
            <a:r>
              <a:rPr lang="en-US" b="1" dirty="0" smtClean="0"/>
              <a:t> </a:t>
            </a:r>
            <a:r>
              <a:rPr lang="en-US" b="1" dirty="0" err="1" smtClean="0"/>
              <a:t>registro</a:t>
            </a:r>
            <a:r>
              <a:rPr lang="en-US" b="1" dirty="0" smtClean="0"/>
              <a:t> y </a:t>
            </a:r>
            <a:r>
              <a:rPr lang="en-US" b="1" dirty="0" err="1" smtClean="0"/>
              <a:t>protección</a:t>
            </a:r>
            <a:r>
              <a:rPr lang="en-US" b="1" dirty="0" smtClean="0"/>
              <a:t>, los EMs </a:t>
            </a:r>
            <a:r>
              <a:rPr lang="en-US" b="1" dirty="0" err="1" smtClean="0"/>
              <a:t>deben</a:t>
            </a:r>
            <a:r>
              <a:rPr lang="en-US" b="1" dirty="0" smtClean="0"/>
              <a:t> </a:t>
            </a:r>
            <a:r>
              <a:rPr lang="en-US" b="1" dirty="0" err="1" smtClean="0"/>
              <a:t>remitir</a:t>
            </a:r>
            <a:r>
              <a:rPr lang="en-US" b="1" dirty="0" smtClean="0"/>
              <a:t> a la COM, </a:t>
            </a:r>
            <a:r>
              <a:rPr lang="en-US" b="1" u="sng" dirty="0" smtClean="0"/>
              <a:t>antes del 20 de </a:t>
            </a:r>
            <a:r>
              <a:rPr lang="en-US" b="1" u="sng" dirty="0" err="1" smtClean="0"/>
              <a:t>febrero</a:t>
            </a:r>
            <a:r>
              <a:rPr lang="en-US" b="1" u="sng" dirty="0" smtClean="0"/>
              <a:t> de 2015</a:t>
            </a:r>
            <a:r>
              <a:rPr lang="en-US" b="1" dirty="0" smtClean="0"/>
              <a:t>, </a:t>
            </a:r>
            <a:r>
              <a:rPr lang="en-US" b="1" dirty="0" err="1" smtClean="0"/>
              <a:t>para</a:t>
            </a:r>
            <a:r>
              <a:rPr lang="en-US" b="1" dirty="0" smtClean="0"/>
              <a:t> </a:t>
            </a:r>
            <a:r>
              <a:rPr lang="en-US" b="1" dirty="0" err="1" smtClean="0"/>
              <a:t>cada</a:t>
            </a:r>
            <a:r>
              <a:rPr lang="en-US" b="1" dirty="0" smtClean="0"/>
              <a:t> IG un </a:t>
            </a:r>
            <a:r>
              <a:rPr lang="en-US" b="1" dirty="0" err="1" smtClean="0"/>
              <a:t>expediente</a:t>
            </a:r>
            <a:r>
              <a:rPr lang="en-US" b="1" dirty="0" smtClean="0"/>
              <a:t> </a:t>
            </a:r>
            <a:r>
              <a:rPr lang="en-US" b="1" dirty="0" err="1" smtClean="0"/>
              <a:t>técnico</a:t>
            </a:r>
            <a:r>
              <a:rPr lang="en-US" b="1" dirty="0" smtClean="0"/>
              <a:t>  con los </a:t>
            </a:r>
            <a:r>
              <a:rPr lang="en-US" b="1" dirty="0" err="1" smtClean="0"/>
              <a:t>aspectos</a:t>
            </a:r>
            <a:r>
              <a:rPr lang="en-US" b="1" dirty="0" smtClean="0"/>
              <a:t> </a:t>
            </a:r>
            <a:r>
              <a:rPr lang="en-US" b="1" dirty="0" err="1" smtClean="0"/>
              <a:t>relevantes</a:t>
            </a:r>
            <a:r>
              <a:rPr lang="en-US" b="1" dirty="0" smtClean="0"/>
              <a:t> de </a:t>
            </a:r>
            <a:r>
              <a:rPr lang="en-US" b="1" dirty="0" err="1" smtClean="0"/>
              <a:t>su</a:t>
            </a:r>
            <a:r>
              <a:rPr lang="en-US" b="1" dirty="0" smtClean="0"/>
              <a:t> </a:t>
            </a:r>
            <a:r>
              <a:rPr lang="en-US" b="1" dirty="0" err="1" smtClean="0"/>
              <a:t>regulación</a:t>
            </a:r>
            <a:r>
              <a:rPr lang="en-US" b="1" dirty="0" smtClean="0"/>
              <a:t>. </a:t>
            </a:r>
          </a:p>
          <a:p>
            <a:pPr algn="just">
              <a:buFontTx/>
              <a:buChar char="-"/>
              <a:defRPr/>
            </a:pPr>
            <a:endParaRPr lang="en-US" b="1" dirty="0" smtClean="0"/>
          </a:p>
          <a:p>
            <a:pPr algn="just">
              <a:buFontTx/>
              <a:buChar char="-"/>
              <a:defRPr/>
            </a:pPr>
            <a:r>
              <a:rPr lang="en-US" b="1" dirty="0" smtClean="0"/>
              <a:t>En </a:t>
            </a:r>
            <a:r>
              <a:rPr lang="en-US" b="1" dirty="0" err="1" smtClean="0"/>
              <a:t>caso</a:t>
            </a:r>
            <a:r>
              <a:rPr lang="en-US" b="1" dirty="0" smtClean="0"/>
              <a:t> </a:t>
            </a:r>
            <a:r>
              <a:rPr lang="en-US" b="1" dirty="0" err="1" smtClean="0"/>
              <a:t>contrario</a:t>
            </a:r>
            <a:r>
              <a:rPr lang="en-US" b="1" dirty="0" smtClean="0"/>
              <a:t>, se </a:t>
            </a:r>
            <a:r>
              <a:rPr lang="en-US" b="1" dirty="0" err="1" smtClean="0"/>
              <a:t>suprimen</a:t>
            </a:r>
            <a:r>
              <a:rPr lang="en-US" b="1" dirty="0" smtClean="0"/>
              <a:t>  del </a:t>
            </a:r>
            <a:r>
              <a:rPr lang="en-US" b="1" dirty="0" err="1" smtClean="0"/>
              <a:t>anexo</a:t>
            </a:r>
            <a:r>
              <a:rPr lang="en-US" b="1" dirty="0" smtClean="0"/>
              <a:t> III, </a:t>
            </a:r>
            <a:r>
              <a:rPr lang="en-US" b="1" dirty="0" err="1" smtClean="0"/>
              <a:t>perdiendo</a:t>
            </a:r>
            <a:r>
              <a:rPr lang="en-US" b="1" dirty="0" smtClean="0"/>
              <a:t> la </a:t>
            </a:r>
            <a:r>
              <a:rPr lang="en-US" b="1" dirty="0" err="1" smtClean="0"/>
              <a:t>protección</a:t>
            </a:r>
            <a:r>
              <a:rPr lang="en-US" b="1" dirty="0" smtClean="0"/>
              <a:t>.</a:t>
            </a:r>
          </a:p>
          <a:p>
            <a:pPr algn="just">
              <a:buFontTx/>
              <a:buChar char="-"/>
              <a:defRPr/>
            </a:pPr>
            <a:endParaRPr lang="en-US" b="1" dirty="0" smtClean="0"/>
          </a:p>
          <a:p>
            <a:pPr algn="just">
              <a:buFontTx/>
              <a:buChar char="-"/>
              <a:defRPr/>
            </a:pPr>
            <a:r>
              <a:rPr lang="en-US" b="1" dirty="0" err="1" smtClean="0"/>
              <a:t>Posibilidad</a:t>
            </a:r>
            <a:r>
              <a:rPr lang="en-US" b="1" dirty="0" smtClean="0"/>
              <a:t> de </a:t>
            </a:r>
            <a:r>
              <a:rPr lang="en-US" b="1" dirty="0" err="1" smtClean="0"/>
              <a:t>anulación</a:t>
            </a:r>
            <a:r>
              <a:rPr lang="en-US" b="1" dirty="0" smtClean="0"/>
              <a:t> </a:t>
            </a:r>
            <a:r>
              <a:rPr lang="en-US" b="1" dirty="0" err="1" smtClean="0"/>
              <a:t>por</a:t>
            </a:r>
            <a:r>
              <a:rPr lang="en-US" b="1" dirty="0" smtClean="0"/>
              <a:t> la COM de IGs  </a:t>
            </a:r>
            <a:r>
              <a:rPr lang="en-US" b="1" dirty="0" err="1" smtClean="0"/>
              <a:t>que</a:t>
            </a:r>
            <a:r>
              <a:rPr lang="en-US" b="1" dirty="0" smtClean="0"/>
              <a:t> no </a:t>
            </a:r>
            <a:r>
              <a:rPr lang="en-US" b="1" dirty="0" err="1" smtClean="0"/>
              <a:t>cumplan</a:t>
            </a:r>
            <a:r>
              <a:rPr lang="en-US" b="1" dirty="0" smtClean="0"/>
              <a:t>.</a:t>
            </a:r>
          </a:p>
          <a:p>
            <a:pPr algn="just">
              <a:buFontTx/>
              <a:buChar char="-"/>
            </a:pPr>
            <a:endParaRPr lang="en-US" b="1" dirty="0" smtClean="0"/>
          </a:p>
          <a:p>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4</a:t>
            </a:fld>
            <a:endParaRPr lang="es-ES"/>
          </a:p>
        </p:txBody>
      </p:sp>
    </p:spTree>
    <p:extLst>
      <p:ext uri="{BB962C8B-B14F-4D97-AF65-F5344CB8AC3E}">
        <p14:creationId xmlns:p14="http://schemas.microsoft.com/office/powerpoint/2010/main" xmlns="" val="249444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3DB9ED2-D60A-4735-A0D5-D76F17ABD64B}" type="slidenum">
              <a:rPr lang="es-ES" smtClean="0">
                <a:solidFill>
                  <a:prstClr val="black"/>
                </a:solidFill>
              </a:rPr>
              <a:pPr/>
              <a:t>40</a:t>
            </a:fld>
            <a:endParaRPr lang="es-ES">
              <a:solidFill>
                <a:prstClr val="black"/>
              </a:solidFill>
            </a:endParaRPr>
          </a:p>
        </p:txBody>
      </p:sp>
    </p:spTree>
    <p:extLst>
      <p:ext uri="{BB962C8B-B14F-4D97-AF65-F5344CB8AC3E}">
        <p14:creationId xmlns:p14="http://schemas.microsoft.com/office/powerpoint/2010/main" xmlns="" val="73879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C479D6-B66A-4E0D-943C-E9FF852D67E3}" type="slidenum">
              <a:rPr lang="en-GB"/>
              <a:pPr/>
              <a:t>41</a:t>
            </a:fld>
            <a:endParaRPr lang="en-GB" dirty="0"/>
          </a:p>
        </p:txBody>
      </p:sp>
      <p:sp>
        <p:nvSpPr>
          <p:cNvPr id="25601" name="Rectangle 1"/>
          <p:cNvSpPr txBox="1">
            <a:spLocks noGrp="1" noRot="1" noChangeAspect="1" noChangeArrowheads="1"/>
          </p:cNvSpPr>
          <p:nvPr>
            <p:ph type="sldImg"/>
          </p:nvPr>
        </p:nvSpPr>
        <p:spPr bwMode="auto">
          <a:xfrm>
            <a:off x="1012825" y="774700"/>
            <a:ext cx="5137150" cy="3854450"/>
          </a:xfrm>
          <a:prstGeom prst="rect">
            <a:avLst/>
          </a:prstGeom>
          <a:solidFill>
            <a:srgbClr val="FFFFFF"/>
          </a:solidFill>
          <a:ln>
            <a:solidFill>
              <a:srgbClr val="000000"/>
            </a:solidFill>
            <a:miter lim="800000"/>
            <a:headEnd/>
            <a:tailEnd/>
          </a:ln>
        </p:spPr>
      </p:sp>
      <p:sp>
        <p:nvSpPr>
          <p:cNvPr id="25602" name="Text Box 2"/>
          <p:cNvSpPr txBox="1">
            <a:spLocks noGrp="1" noChangeArrowheads="1"/>
          </p:cNvSpPr>
          <p:nvPr>
            <p:ph type="body" idx="1"/>
          </p:nvPr>
        </p:nvSpPr>
        <p:spPr bwMode="auto">
          <a:xfrm>
            <a:off x="716933" y="4886574"/>
            <a:ext cx="5732091" cy="4630333"/>
          </a:xfrm>
          <a:prstGeom prst="rect">
            <a:avLst/>
          </a:prstGeom>
          <a:noFill/>
          <a:ln cap="flat">
            <a:round/>
            <a:headEnd/>
            <a:tailEnd/>
          </a:ln>
        </p:spPr>
        <p:txBody>
          <a:bodyPr lIns="0" tIns="0" rIns="0" bIns="0" anchor="ctr"/>
          <a:lstStyle/>
          <a:p>
            <a:pPr>
              <a:spcBef>
                <a:spcPts val="474"/>
              </a:spcBef>
              <a:tabLst>
                <a:tab pos="0" algn="l"/>
                <a:tab pos="479970" algn="l"/>
                <a:tab pos="959940" algn="l"/>
                <a:tab pos="1439910" algn="l"/>
                <a:tab pos="1919880" algn="l"/>
                <a:tab pos="2399851" algn="l"/>
                <a:tab pos="2879820" algn="l"/>
                <a:tab pos="3359790" algn="l"/>
                <a:tab pos="3839759" algn="l"/>
                <a:tab pos="4319730" algn="l"/>
                <a:tab pos="4799700" algn="l"/>
                <a:tab pos="5279671" algn="l"/>
                <a:tab pos="5759642" algn="l"/>
                <a:tab pos="6239609" algn="l"/>
                <a:tab pos="6719580" algn="l"/>
                <a:tab pos="7199550" algn="l"/>
                <a:tab pos="7679520" algn="l"/>
                <a:tab pos="8159491" algn="l"/>
                <a:tab pos="8639460" algn="l"/>
                <a:tab pos="9119429" algn="l"/>
                <a:tab pos="9599401" algn="l"/>
              </a:tabLst>
            </a:pPr>
            <a:endParaRPr lang="fr-FR" dirty="0">
              <a:ea typeface="Microsoft YaHei" charset="-122"/>
            </a:endParaRPr>
          </a:p>
        </p:txBody>
      </p:sp>
      <p:sp>
        <p:nvSpPr>
          <p:cNvPr id="25603" name="Text Box 3"/>
          <p:cNvSpPr txBox="1">
            <a:spLocks noChangeArrowheads="1"/>
          </p:cNvSpPr>
          <p:nvPr/>
        </p:nvSpPr>
        <p:spPr bwMode="auto">
          <a:xfrm>
            <a:off x="4057590" y="9771503"/>
            <a:ext cx="3105022" cy="515760"/>
          </a:xfrm>
          <a:prstGeom prst="rect">
            <a:avLst/>
          </a:prstGeom>
          <a:noFill/>
          <a:ln w="9525" cap="flat">
            <a:noFill/>
            <a:round/>
            <a:headEnd/>
            <a:tailEnd/>
          </a:ln>
          <a:effectLst/>
        </p:spPr>
        <p:txBody>
          <a:bodyPr lIns="94482" tIns="49131" rIns="94482" bIns="49131" anchor="b"/>
          <a:lstStyle/>
          <a:p>
            <a:pPr algn="r">
              <a:tabLst>
                <a:tab pos="0" algn="l"/>
                <a:tab pos="479970" algn="l"/>
                <a:tab pos="959940" algn="l"/>
                <a:tab pos="1439910" algn="l"/>
                <a:tab pos="1919880" algn="l"/>
                <a:tab pos="2399851" algn="l"/>
                <a:tab pos="2879820" algn="l"/>
                <a:tab pos="3359790" algn="l"/>
                <a:tab pos="3839759" algn="l"/>
                <a:tab pos="4319730" algn="l"/>
                <a:tab pos="4799700" algn="l"/>
                <a:tab pos="5279671" algn="l"/>
                <a:tab pos="5759642" algn="l"/>
                <a:tab pos="6239609" algn="l"/>
                <a:tab pos="6719580" algn="l"/>
                <a:tab pos="7199550" algn="l"/>
                <a:tab pos="7679520" algn="l"/>
                <a:tab pos="8159491" algn="l"/>
                <a:tab pos="8639460" algn="l"/>
                <a:tab pos="9119429" algn="l"/>
                <a:tab pos="9599401" algn="l"/>
              </a:tabLst>
            </a:pPr>
            <a:fld id="{24215B34-2586-4190-810D-EA5F5D293C58}" type="slidenum">
              <a:rPr lang="en-GB" sz="1300">
                <a:solidFill>
                  <a:srgbClr val="FFD624"/>
                </a:solidFill>
              </a:rPr>
              <a:pPr algn="r">
                <a:tabLst>
                  <a:tab pos="0" algn="l"/>
                  <a:tab pos="479970" algn="l"/>
                  <a:tab pos="959940" algn="l"/>
                  <a:tab pos="1439910" algn="l"/>
                  <a:tab pos="1919880" algn="l"/>
                  <a:tab pos="2399851" algn="l"/>
                  <a:tab pos="2879820" algn="l"/>
                  <a:tab pos="3359790" algn="l"/>
                  <a:tab pos="3839759" algn="l"/>
                  <a:tab pos="4319730" algn="l"/>
                  <a:tab pos="4799700" algn="l"/>
                  <a:tab pos="5279671" algn="l"/>
                  <a:tab pos="5759642" algn="l"/>
                  <a:tab pos="6239609" algn="l"/>
                  <a:tab pos="6719580" algn="l"/>
                  <a:tab pos="7199550" algn="l"/>
                  <a:tab pos="7679520" algn="l"/>
                  <a:tab pos="8159491" algn="l"/>
                  <a:tab pos="8639460" algn="l"/>
                  <a:tab pos="9119429" algn="l"/>
                  <a:tab pos="9599401" algn="l"/>
                </a:tabLst>
              </a:pPr>
              <a:t>41</a:t>
            </a:fld>
            <a:endParaRPr lang="en-GB" sz="1300" dirty="0">
              <a:solidFill>
                <a:srgbClr val="FFD624"/>
              </a:solidFill>
            </a:endParaRPr>
          </a:p>
        </p:txBody>
      </p:sp>
    </p:spTree>
    <p:extLst>
      <p:ext uri="{BB962C8B-B14F-4D97-AF65-F5344CB8AC3E}">
        <p14:creationId xmlns:p14="http://schemas.microsoft.com/office/powerpoint/2010/main" xmlns="" val="978405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3DB9ED2-D60A-4735-A0D5-D76F17ABD64B}" type="slidenum">
              <a:rPr lang="es-ES" smtClean="0"/>
              <a:pPr/>
              <a:t>42</a:t>
            </a:fld>
            <a:endParaRPr lang="es-ES" dirty="0"/>
          </a:p>
        </p:txBody>
      </p:sp>
    </p:spTree>
    <p:extLst>
      <p:ext uri="{BB962C8B-B14F-4D97-AF65-F5344CB8AC3E}">
        <p14:creationId xmlns:p14="http://schemas.microsoft.com/office/powerpoint/2010/main" xmlns="" val="2483398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43</a:t>
            </a:fld>
            <a:endParaRPr lang="es-ES" dirty="0"/>
          </a:p>
        </p:txBody>
      </p:sp>
    </p:spTree>
    <p:extLst>
      <p:ext uri="{BB962C8B-B14F-4D97-AF65-F5344CB8AC3E}">
        <p14:creationId xmlns:p14="http://schemas.microsoft.com/office/powerpoint/2010/main" xmlns="" val="361186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Titularidad publica, de la </a:t>
            </a:r>
            <a:r>
              <a:rPr lang="es-ES" dirty="0" err="1" smtClean="0"/>
              <a:t>administracion</a:t>
            </a:r>
            <a:endParaRPr lang="es-ES" dirty="0" smtClean="0"/>
          </a:p>
          <a:p>
            <a:endParaRPr lang="es-ES" dirty="0" smtClean="0"/>
          </a:p>
          <a:p>
            <a:r>
              <a:rPr lang="es-ES" dirty="0" smtClean="0"/>
              <a:t>Autoridad competente en </a:t>
            </a:r>
            <a:r>
              <a:rPr lang="es-ES" dirty="0" err="1" smtClean="0"/>
              <a:t>gestion</a:t>
            </a:r>
            <a:r>
              <a:rPr lang="es-ES" dirty="0" smtClean="0"/>
              <a:t> y control es del ministerio a </a:t>
            </a:r>
            <a:r>
              <a:rPr lang="es-ES" dirty="0" err="1" smtClean="0"/>
              <a:t>traves</a:t>
            </a:r>
            <a:r>
              <a:rPr lang="es-ES" dirty="0" smtClean="0"/>
              <a:t> de la SGCDPE</a:t>
            </a:r>
          </a:p>
          <a:p>
            <a:endParaRPr lang="es-ES" dirty="0" smtClean="0"/>
          </a:p>
          <a:p>
            <a:r>
              <a:rPr lang="es-ES" dirty="0" smtClean="0"/>
              <a:t> </a:t>
            </a:r>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5</a:t>
            </a:fld>
            <a:endParaRPr lang="es-ES"/>
          </a:p>
        </p:txBody>
      </p:sp>
    </p:spTree>
    <p:extLst>
      <p:ext uri="{BB962C8B-B14F-4D97-AF65-F5344CB8AC3E}">
        <p14:creationId xmlns:p14="http://schemas.microsoft.com/office/powerpoint/2010/main" xmlns="" val="276324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6</a:t>
            </a:fld>
            <a:endParaRPr lang="es-ES"/>
          </a:p>
        </p:txBody>
      </p:sp>
    </p:spTree>
    <p:extLst>
      <p:ext uri="{BB962C8B-B14F-4D97-AF65-F5344CB8AC3E}">
        <p14:creationId xmlns:p14="http://schemas.microsoft.com/office/powerpoint/2010/main" xmlns="" val="22770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ES" dirty="0" smtClean="0">
                <a:latin typeface="Arial" pitchFamily="34" charset="0"/>
                <a:cs typeface="Arial" pitchFamily="34" charset="0"/>
              </a:rPr>
              <a:t>Estos </a:t>
            </a:r>
            <a:r>
              <a:rPr lang="es-ES" dirty="0" err="1" smtClean="0">
                <a:latin typeface="Arial" pitchFamily="34" charset="0"/>
                <a:cs typeface="Arial" pitchFamily="34" charset="0"/>
              </a:rPr>
              <a:t>regimenes</a:t>
            </a:r>
            <a:r>
              <a:rPr lang="es-ES" dirty="0" smtClean="0">
                <a:latin typeface="Arial" pitchFamily="34" charset="0"/>
                <a:cs typeface="Arial" pitchFamily="34" charset="0"/>
              </a:rPr>
              <a:t> proporcionan al consumidor una </a:t>
            </a:r>
            <a:r>
              <a:rPr lang="es-ES" dirty="0" err="1" smtClean="0">
                <a:latin typeface="Arial" pitchFamily="34" charset="0"/>
                <a:cs typeface="Arial" pitchFamily="34" charset="0"/>
              </a:rPr>
              <a:t>garantia</a:t>
            </a:r>
            <a:r>
              <a:rPr lang="es-ES" dirty="0" smtClean="0">
                <a:latin typeface="Arial" pitchFamily="34" charset="0"/>
                <a:cs typeface="Arial" pitchFamily="34" charset="0"/>
              </a:rPr>
              <a:t> de calidad y origen y como tal deben ser protegidos de los usos indebidos </a:t>
            </a: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a:p>
            <a:r>
              <a:rPr lang="es-ES" dirty="0" smtClean="0">
                <a:latin typeface="Arial" pitchFamily="34" charset="0"/>
                <a:cs typeface="Arial" pitchFamily="34" charset="0"/>
              </a:rPr>
              <a:t>Las </a:t>
            </a:r>
            <a:r>
              <a:rPr lang="es-ES" b="1" dirty="0" smtClean="0">
                <a:latin typeface="Arial" pitchFamily="34" charset="0"/>
                <a:cs typeface="Arial" pitchFamily="34" charset="0"/>
              </a:rPr>
              <a:t>características básicas </a:t>
            </a:r>
            <a:r>
              <a:rPr lang="es-ES" dirty="0" smtClean="0">
                <a:latin typeface="Arial" pitchFamily="34" charset="0"/>
                <a:cs typeface="Arial" pitchFamily="34" charset="0"/>
              </a:rPr>
              <a:t>de estos regímenes de calidad diferenciada son:</a:t>
            </a:r>
          </a:p>
          <a:p>
            <a:pPr lvl="0"/>
            <a:endParaRPr lang="es-ES_tradnl" dirty="0" smtClean="0"/>
          </a:p>
          <a:p>
            <a:r>
              <a:rPr lang="es-ES_tradnl" dirty="0" smtClean="0"/>
              <a:t>Son instrumentos de uso voluntario por parte del productor y/o elaborador cuya utilización, sin embargo, le obligan al cumplimiento de una serie de requisitos y exigencias, desde la producción de la materia prima hasta la comercialización del producto final, contemplados en un documento denominado Pliego de Condiciones.</a:t>
            </a:r>
          </a:p>
          <a:p>
            <a:endParaRPr lang="es-ES_tradnl" dirty="0" smtClean="0"/>
          </a:p>
          <a:p>
            <a:r>
              <a:rPr lang="es-ES_tradnl" dirty="0" smtClean="0"/>
              <a:t>Las figuras vinculadas a un origen geográfico constituyen un derecho de propiedad intelectual, aspecto que no es reconocido para el caso de las </a:t>
            </a:r>
            <a:r>
              <a:rPr lang="es-ES_tradnl" dirty="0" err="1" smtClean="0"/>
              <a:t>ETGs</a:t>
            </a:r>
            <a:r>
              <a:rPr lang="es-ES_tradnl" dirty="0" smtClean="0"/>
              <a:t>. El titular del derecho es el colectivo constituido en cada momento por los productores establecidos en la zona que la indicación geográfica define.</a:t>
            </a:r>
            <a:endParaRPr lang="es-ES" dirty="0" smtClean="0"/>
          </a:p>
          <a:p>
            <a:endParaRPr lang="es-ES" dirty="0" smtClean="0"/>
          </a:p>
          <a:p>
            <a:r>
              <a:rPr lang="es-ES" dirty="0" smtClean="0"/>
              <a:t>El régimen debe contar con un sistema de control oficial que le aporte garantías  de cara al consumidor.</a:t>
            </a:r>
          </a:p>
          <a:p>
            <a:endParaRPr lang="es-ES" dirty="0" smtClean="0"/>
          </a:p>
          <a:p>
            <a:r>
              <a:rPr lang="es-ES" dirty="0" smtClean="0"/>
              <a:t>Igualmente debe contar con  un </a:t>
            </a:r>
            <a:r>
              <a:rPr lang="es-ES" dirty="0" smtClean="0">
                <a:latin typeface="Arial" pitchFamily="34" charset="0"/>
                <a:cs typeface="Arial" pitchFamily="34" charset="0"/>
              </a:rPr>
              <a:t>sistema de etiquetado específico, complementario al obligatorio general, que permite distinguir los productos en el mercado, y que luego explicaremos. </a:t>
            </a:r>
            <a:endParaRPr lang="es-ES" dirty="0" smtClean="0"/>
          </a:p>
          <a:p>
            <a:pPr lvl="0"/>
            <a:endParaRPr lang="es-ES" dirty="0" smtClean="0"/>
          </a:p>
          <a:p>
            <a:pPr lvl="0"/>
            <a:r>
              <a:rPr lang="es-ES" dirty="0" smtClean="0"/>
              <a:t>Por tanto para que este sistema tenga {éxito debe trabajarse en los tres frentes</a:t>
            </a:r>
          </a:p>
          <a:p>
            <a:pPr lvl="0"/>
            <a:r>
              <a:rPr lang="es-ES" dirty="0" smtClean="0"/>
              <a:t>1= Registro exclusivamente de aquello que cumple los requisitos de DOP-IGP</a:t>
            </a:r>
          </a:p>
          <a:p>
            <a:pPr lvl="0"/>
            <a:r>
              <a:rPr lang="es-ES" dirty="0" smtClean="0"/>
              <a:t>2= </a:t>
            </a:r>
            <a:r>
              <a:rPr lang="es-ES" dirty="0" err="1" smtClean="0"/>
              <a:t>Regimen</a:t>
            </a:r>
            <a:r>
              <a:rPr lang="es-ES" dirty="0" smtClean="0"/>
              <a:t> de control para garantizar que lo que se vende cumple el PC</a:t>
            </a:r>
          </a:p>
          <a:p>
            <a:pPr lvl="0"/>
            <a:r>
              <a:rPr lang="es-ES" dirty="0" smtClean="0"/>
              <a:t>3= Po}</a:t>
            </a:r>
            <a:r>
              <a:rPr lang="es-ES" dirty="0" err="1" smtClean="0"/>
              <a:t>roteccion</a:t>
            </a:r>
            <a:r>
              <a:rPr lang="es-ES" dirty="0" smtClean="0"/>
              <a:t> frente a la </a:t>
            </a:r>
            <a:r>
              <a:rPr lang="es-ES" dirty="0" err="1" smtClean="0"/>
              <a:t>usurpacion</a:t>
            </a:r>
            <a:r>
              <a:rPr lang="es-ES" dirty="0" smtClean="0"/>
              <a:t> del nombre  </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7</a:t>
            </a:fld>
            <a:endParaRPr lang="es-ES"/>
          </a:p>
        </p:txBody>
      </p:sp>
    </p:spTree>
    <p:extLst>
      <p:ext uri="{BB962C8B-B14F-4D97-AF65-F5344CB8AC3E}">
        <p14:creationId xmlns:p14="http://schemas.microsoft.com/office/powerpoint/2010/main" xmlns="" val="167680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B9F64E9-0F0E-4472-85BC-B263F50022BA}" type="slidenum">
              <a:rPr lang="es-ES" smtClean="0"/>
              <a:pPr/>
              <a:t>8</a:t>
            </a:fld>
            <a:endParaRPr lang="es-E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xmlns="" val="405536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3DB9ED2-D60A-4735-A0D5-D76F17ABD64B}" type="slidenum">
              <a:rPr lang="es-ES" smtClean="0"/>
              <a:pPr/>
              <a:t>9</a:t>
            </a:fld>
            <a:endParaRPr lang="es-ES"/>
          </a:p>
        </p:txBody>
      </p:sp>
    </p:spTree>
    <p:extLst>
      <p:ext uri="{BB962C8B-B14F-4D97-AF65-F5344CB8AC3E}">
        <p14:creationId xmlns:p14="http://schemas.microsoft.com/office/powerpoint/2010/main" xmlns="" val="325115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C27CBF-951C-4C38-A276-A8F963051986}" type="datetimeFigureOut">
              <a:rPr lang="es-ES" smtClean="0"/>
              <a:pPr/>
              <a:t>30/10/2018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D8B2CCC-D07A-4AF6-BB4A-00B828C9D4C3}"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27CBF-951C-4C38-A276-A8F963051986}" type="datetimeFigureOut">
              <a:rPr lang="es-ES" smtClean="0"/>
              <a:pPr/>
              <a:t>30/10/2018</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B2CCC-D07A-4AF6-BB4A-00B828C9D4C3}"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jpe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Documento_de_Microsoft_Office_Word1.docx"/><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jpeg"/><Relationship Id="rId4" Type="http://schemas.openxmlformats.org/officeDocument/2006/relationships/oleObject" Target="../embeddings/Documento_de_Microsoft_Office_Word_97-20031.doc"/></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es/imgres?imgurl=http://2.bp.blogspot.com/_GZyjktPxbUY/TIBonjah1rI/AAAAAAAACyk/LmR-BXHN0UA/s1600/UE.jpg&amp;imgrefurl=http://frentelibertadtotalcuba-espana.blogspot.com/2010/09/la-ue-aplaza-hasta-octubre-la-revision.html&amp;usg=__nggd-BmjCQpwtrVh4i395HH7XtY=&amp;h=353&amp;w=357&amp;sz=22&amp;hl=es&amp;start=3&amp;zoom=1&amp;tbnid=LL3jJ546wHOQ0M:&amp;tbnh=120&amp;tbnw=121&amp;prev=/images?q=UE&amp;hl=es&amp;gbv=2&amp;tbs=isch:1&amp;itbs=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ec.europa.eu/agriculture/quality/door/list.html?locale=es" TargetMode="External"/><Relationship Id="rId7"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google.es/imgres?imgurl=http://2.bp.blogspot.com/_GZyjktPxbUY/TIBonjah1rI/AAAAAAAACyk/LmR-BXHN0UA/s1600/UE.jpg&amp;imgrefurl=http://frentelibertadtotalcuba-espana.blogspot.com/2010/09/la-ue-aplaza-hasta-octubre-la-revision.html&amp;usg=__nggd-BmjCQpwtrVh4i395HH7XtY=&amp;h=353&amp;w=357&amp;sz=22&amp;hl=es&amp;start=3&amp;zoom=1&amp;tbnid=LL3jJ546wHOQ0M:&amp;tbnh=120&amp;tbnw=121&amp;prev=/images?q=UE&amp;hl=es&amp;gbv=2&amp;tbs=isch:1&amp;itbs=1" TargetMode="External"/><Relationship Id="rId5" Type="http://schemas.openxmlformats.org/officeDocument/2006/relationships/hyperlink" Target="http://ec.europa.eu/agriculture/spirits/" TargetMode="External"/><Relationship Id="rId4" Type="http://schemas.openxmlformats.org/officeDocument/2006/relationships/hyperlink" Target="http://ec.europa.eu/agriculture/markets/wine/e-bacchus/index.cfm?language=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7.jpeg"/><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agriculture/gi-international_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mapama.gob.es/es/alimentacion/temas/calidad-agroalimentaria/calidad-diferenciada/dop/default.aspx"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2.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3.jpe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36512" y="5445125"/>
            <a:ext cx="9144000" cy="1412875"/>
          </a:xfrm>
          <a:prstGeom prst="rect">
            <a:avLst/>
          </a:prstGeom>
          <a:noFill/>
          <a:ln w="9525">
            <a:noFill/>
            <a:miter lim="800000"/>
            <a:headEnd/>
            <a:tailEnd/>
          </a:ln>
        </p:spPr>
        <p:txBody>
          <a:bodyPr wrap="none" anchor="ctr"/>
          <a:lstStyle/>
          <a:p>
            <a:endParaRPr lang="es-ES" dirty="0"/>
          </a:p>
        </p:txBody>
      </p:sp>
      <p:sp>
        <p:nvSpPr>
          <p:cNvPr id="3076" name="Text Box 6"/>
          <p:cNvSpPr txBox="1">
            <a:spLocks noChangeArrowheads="1"/>
          </p:cNvSpPr>
          <p:nvPr/>
        </p:nvSpPr>
        <p:spPr bwMode="auto">
          <a:xfrm>
            <a:off x="4071938" y="6400800"/>
            <a:ext cx="4572000" cy="396875"/>
          </a:xfrm>
          <a:prstGeom prst="rect">
            <a:avLst/>
          </a:prstGeom>
          <a:noFill/>
          <a:ln w="9525">
            <a:noFill/>
            <a:miter lim="800000"/>
            <a:headEnd/>
            <a:tailEnd/>
          </a:ln>
        </p:spPr>
        <p:txBody>
          <a:bodyPr>
            <a:spAutoFit/>
          </a:bodyPr>
          <a:lstStyle/>
          <a:p>
            <a:pPr algn="ctr">
              <a:spcBef>
                <a:spcPct val="50000"/>
              </a:spcBef>
            </a:pPr>
            <a:endParaRPr lang="es-ES" sz="2000" dirty="0">
              <a:solidFill>
                <a:schemeClr val="folHlink"/>
              </a:solidFill>
              <a:latin typeface="Agency FB" pitchFamily="34" charset="0"/>
            </a:endParaRPr>
          </a:p>
        </p:txBody>
      </p:sp>
      <p:pic>
        <p:nvPicPr>
          <p:cNvPr id="3077" name="Picture 8" descr="aceite"/>
          <p:cNvPicPr>
            <a:picLocks noChangeAspect="1" noChangeArrowheads="1"/>
          </p:cNvPicPr>
          <p:nvPr/>
        </p:nvPicPr>
        <p:blipFill>
          <a:blip r:embed="rId3" cstate="screen"/>
          <a:srcRect/>
          <a:stretch>
            <a:fillRect/>
          </a:stretch>
        </p:blipFill>
        <p:spPr bwMode="auto">
          <a:xfrm>
            <a:off x="3182532" y="5373216"/>
            <a:ext cx="1949450" cy="1443484"/>
          </a:xfrm>
          <a:prstGeom prst="rect">
            <a:avLst/>
          </a:prstGeom>
          <a:ln>
            <a:noFill/>
          </a:ln>
          <a:effectLst>
            <a:softEdge rad="112500"/>
          </a:effectLst>
        </p:spPr>
      </p:pic>
      <p:pic>
        <p:nvPicPr>
          <p:cNvPr id="3078" name="Picture 9" descr="jamojn"/>
          <p:cNvPicPr>
            <a:picLocks noChangeAspect="1" noChangeArrowheads="1"/>
          </p:cNvPicPr>
          <p:nvPr/>
        </p:nvPicPr>
        <p:blipFill>
          <a:blip r:embed="rId4" cstate="screen"/>
          <a:srcRect/>
          <a:stretch>
            <a:fillRect/>
          </a:stretch>
        </p:blipFill>
        <p:spPr bwMode="auto">
          <a:xfrm>
            <a:off x="7307262" y="5449078"/>
            <a:ext cx="1873250" cy="1409021"/>
          </a:xfrm>
          <a:prstGeom prst="rect">
            <a:avLst/>
          </a:prstGeom>
          <a:ln>
            <a:noFill/>
          </a:ln>
          <a:effectLst>
            <a:softEdge rad="112500"/>
          </a:effectLst>
        </p:spPr>
      </p:pic>
      <p:pic>
        <p:nvPicPr>
          <p:cNvPr id="3079" name="Picture 10" descr="img_indexbloc_tcm5-7692_tcm5-20916"/>
          <p:cNvPicPr>
            <a:picLocks noChangeAspect="1" noChangeArrowheads="1"/>
          </p:cNvPicPr>
          <p:nvPr/>
        </p:nvPicPr>
        <p:blipFill>
          <a:blip r:embed="rId5" cstate="screen"/>
          <a:srcRect/>
          <a:stretch>
            <a:fillRect/>
          </a:stretch>
        </p:blipFill>
        <p:spPr bwMode="auto">
          <a:xfrm>
            <a:off x="1403648" y="5412211"/>
            <a:ext cx="1763711" cy="1444201"/>
          </a:xfrm>
          <a:prstGeom prst="rect">
            <a:avLst/>
          </a:prstGeom>
          <a:ln>
            <a:noFill/>
          </a:ln>
          <a:effectLst>
            <a:softEdge rad="112500"/>
          </a:effectLst>
        </p:spPr>
      </p:pic>
      <p:pic>
        <p:nvPicPr>
          <p:cNvPr id="3080" name="Picture 11" descr="catavinos_tcm5-20982"/>
          <p:cNvPicPr>
            <a:picLocks noChangeAspect="1" noChangeArrowheads="1"/>
          </p:cNvPicPr>
          <p:nvPr/>
        </p:nvPicPr>
        <p:blipFill>
          <a:blip r:embed="rId6" cstate="screen"/>
          <a:srcRect/>
          <a:stretch>
            <a:fillRect/>
          </a:stretch>
        </p:blipFill>
        <p:spPr bwMode="auto">
          <a:xfrm>
            <a:off x="5205006" y="5319070"/>
            <a:ext cx="1958736" cy="1478605"/>
          </a:xfrm>
          <a:prstGeom prst="rect">
            <a:avLst/>
          </a:prstGeom>
          <a:ln>
            <a:noFill/>
          </a:ln>
          <a:effectLst>
            <a:softEdge rad="112500"/>
          </a:effectLst>
        </p:spPr>
      </p:pic>
      <p:sp>
        <p:nvSpPr>
          <p:cNvPr id="3075" name="Text Box 6"/>
          <p:cNvSpPr txBox="1">
            <a:spLocks noChangeArrowheads="1"/>
          </p:cNvSpPr>
          <p:nvPr/>
        </p:nvSpPr>
        <p:spPr bwMode="auto">
          <a:xfrm flipH="1" flipV="1">
            <a:off x="321049" y="1475090"/>
            <a:ext cx="8322889" cy="1200329"/>
          </a:xfrm>
          <a:prstGeom prst="rect">
            <a:avLst/>
          </a:prstGeom>
          <a:noFill/>
          <a:ln w="9525">
            <a:noFill/>
            <a:miter lim="800000"/>
            <a:headEnd/>
            <a:tailEnd/>
          </a:ln>
        </p:spPr>
        <p:txBody>
          <a:bodyPr rot="10800000" wrap="square">
            <a:spAutoFit/>
          </a:bodyPr>
          <a:lstStyle/>
          <a:p>
            <a:pPr algn="ctr"/>
            <a:r>
              <a:rPr lang="es-ES" sz="3600" dirty="0" smtClean="0">
                <a:latin typeface="Arial" panose="020B0604020202020204" pitchFamily="34" charset="0"/>
                <a:cs typeface="Arial" panose="020B0604020202020204" pitchFamily="34" charset="0"/>
              </a:rPr>
              <a:t>EL SISTEMA COMUNITARIO DE LAS INDICACIONES GEOGRÁFICAS</a:t>
            </a:r>
            <a:endParaRPr lang="es-ES" sz="3600" dirty="0"/>
          </a:p>
        </p:txBody>
      </p:sp>
      <p:grpSp>
        <p:nvGrpSpPr>
          <p:cNvPr id="2" name="Grupo 1"/>
          <p:cNvGrpSpPr/>
          <p:nvPr/>
        </p:nvGrpSpPr>
        <p:grpSpPr>
          <a:xfrm>
            <a:off x="2549168" y="3070029"/>
            <a:ext cx="3781792" cy="1007043"/>
            <a:chOff x="2518400" y="3675987"/>
            <a:chExt cx="3781792" cy="1007043"/>
          </a:xfrm>
        </p:grpSpPr>
        <p:pic>
          <p:nvPicPr>
            <p:cNvPr id="13" name="Picture 7"/>
            <p:cNvPicPr>
              <a:picLocks noChangeAspect="1" noChangeArrowheads="1"/>
            </p:cNvPicPr>
            <p:nvPr/>
          </p:nvPicPr>
          <p:blipFill>
            <a:blip r:embed="rId7" cstate="screen"/>
            <a:srcRect/>
            <a:stretch>
              <a:fillRect/>
            </a:stretch>
          </p:blipFill>
          <p:spPr bwMode="auto">
            <a:xfrm>
              <a:off x="2518400" y="3675988"/>
              <a:ext cx="1022086" cy="1007042"/>
            </a:xfrm>
            <a:prstGeom prst="rect">
              <a:avLst/>
            </a:prstGeom>
            <a:noFill/>
            <a:ln w="9525">
              <a:noFill/>
              <a:miter lim="800000"/>
              <a:headEnd/>
              <a:tailEnd/>
            </a:ln>
          </p:spPr>
        </p:pic>
        <p:pic>
          <p:nvPicPr>
            <p:cNvPr id="14" name="Picture 8"/>
            <p:cNvPicPr>
              <a:picLocks noChangeAspect="1" noChangeArrowheads="1"/>
            </p:cNvPicPr>
            <p:nvPr/>
          </p:nvPicPr>
          <p:blipFill>
            <a:blip r:embed="rId8" cstate="screen"/>
            <a:srcRect/>
            <a:stretch>
              <a:fillRect/>
            </a:stretch>
          </p:blipFill>
          <p:spPr bwMode="auto">
            <a:xfrm>
              <a:off x="3876087" y="3675987"/>
              <a:ext cx="1036836" cy="1007042"/>
            </a:xfrm>
            <a:prstGeom prst="rect">
              <a:avLst/>
            </a:prstGeom>
            <a:noFill/>
            <a:ln w="9525">
              <a:noFill/>
              <a:miter lim="800000"/>
              <a:headEnd/>
              <a:tailEnd/>
            </a:ln>
          </p:spPr>
        </p:pic>
        <p:pic>
          <p:nvPicPr>
            <p:cNvPr id="15" name="Picture 10"/>
            <p:cNvPicPr>
              <a:picLocks noChangeAspect="1" noChangeArrowheads="1"/>
            </p:cNvPicPr>
            <p:nvPr/>
          </p:nvPicPr>
          <p:blipFill>
            <a:blip r:embed="rId9" cstate="screen"/>
            <a:srcRect/>
            <a:stretch>
              <a:fillRect/>
            </a:stretch>
          </p:blipFill>
          <p:spPr bwMode="auto">
            <a:xfrm>
              <a:off x="5282201" y="3675987"/>
              <a:ext cx="1017991" cy="988737"/>
            </a:xfrm>
            <a:prstGeom prst="rect">
              <a:avLst/>
            </a:prstGeom>
            <a:noFill/>
            <a:ln w="9525">
              <a:noFill/>
              <a:miter lim="800000"/>
              <a:headEnd/>
              <a:tailEnd/>
            </a:ln>
          </p:spPr>
        </p:pic>
      </p:grpSp>
      <p:pic>
        <p:nvPicPr>
          <p:cNvPr id="1026" name="Picture 2"/>
          <p:cNvPicPr>
            <a:picLocks noChangeAspect="1" noChangeArrowheads="1"/>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1" y="5283246"/>
            <a:ext cx="1403649" cy="158043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uadroTexto 3"/>
          <p:cNvSpPr txBox="1"/>
          <p:nvPr/>
        </p:nvSpPr>
        <p:spPr>
          <a:xfrm>
            <a:off x="1259632" y="4380531"/>
            <a:ext cx="6768752" cy="369332"/>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TURRIALBA 22 DE OCTUBRE DE 2018</a:t>
            </a:r>
            <a:endParaRPr lang="es-ES" sz="16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11"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4294967295"/>
          </p:nvPr>
        </p:nvSpPr>
        <p:spPr>
          <a:xfrm>
            <a:off x="395288" y="1773238"/>
            <a:ext cx="8291512" cy="4933950"/>
          </a:xfrm>
        </p:spPr>
        <p:txBody>
          <a:bodyPr/>
          <a:lstStyle/>
          <a:p>
            <a:pPr eaLnBrk="1" hangingPunct="1">
              <a:lnSpc>
                <a:spcPct val="90000"/>
              </a:lnSpc>
              <a:buFontTx/>
              <a:buNone/>
            </a:pPr>
            <a:endParaRPr lang="es-ES" sz="1800" dirty="0" smtClean="0">
              <a:latin typeface="Arial" panose="020B0604020202020204" pitchFamily="34" charset="0"/>
              <a:cs typeface="Arial" panose="020B0604020202020204" pitchFamily="34" charset="0"/>
            </a:endParaRPr>
          </a:p>
          <a:p>
            <a:pPr eaLnBrk="1" hangingPunct="1">
              <a:lnSpc>
                <a:spcPct val="90000"/>
              </a:lnSpc>
            </a:pPr>
            <a:r>
              <a:rPr lang="es-ES" sz="2000" i="1"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ORIGEN</a:t>
            </a:r>
            <a:r>
              <a:rPr lang="es-ES" sz="20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 Lugar</a:t>
            </a:r>
            <a:r>
              <a:rPr lang="es-ES" sz="2400" dirty="0" smtClean="0">
                <a:latin typeface="Arial" panose="020B0604020202020204" pitchFamily="34" charset="0"/>
                <a:cs typeface="Arial" panose="020B0604020202020204" pitchFamily="34" charset="0"/>
              </a:rPr>
              <a:t> 	</a:t>
            </a:r>
          </a:p>
          <a:p>
            <a:pPr eaLnBrk="1" hangingPunct="1">
              <a:lnSpc>
                <a:spcPct val="90000"/>
              </a:lnSpc>
              <a:buFontTx/>
              <a:buNone/>
            </a:pPr>
            <a:r>
              <a:rPr lang="es-ES" sz="1800" dirty="0" smtClean="0">
                <a:latin typeface="Arial" panose="020B0604020202020204" pitchFamily="34" charset="0"/>
                <a:cs typeface="Arial" panose="020B0604020202020204" pitchFamily="34" charset="0"/>
              </a:rPr>
              <a:t>					- Región</a:t>
            </a:r>
          </a:p>
          <a:p>
            <a:pPr eaLnBrk="1" hangingPunct="1">
              <a:lnSpc>
                <a:spcPct val="90000"/>
              </a:lnSpc>
              <a:buFontTx/>
              <a:buNone/>
            </a:pPr>
            <a:r>
              <a:rPr lang="es-ES" sz="1800" dirty="0" smtClean="0">
                <a:latin typeface="Arial" panose="020B0604020202020204" pitchFamily="34" charset="0"/>
                <a:cs typeface="Arial" panose="020B0604020202020204" pitchFamily="34" charset="0"/>
              </a:rPr>
              <a:t>                                                          - País  </a:t>
            </a:r>
            <a:r>
              <a:rPr lang="es-ES" sz="1600" i="1" dirty="0" smtClean="0">
                <a:latin typeface="Arial" panose="020B0604020202020204" pitchFamily="34" charset="0"/>
                <a:cs typeface="Arial" panose="020B0604020202020204" pitchFamily="34" charset="0"/>
              </a:rPr>
              <a:t>(excepcional)</a:t>
            </a:r>
          </a:p>
          <a:p>
            <a:pPr eaLnBrk="1" hangingPunct="1">
              <a:lnSpc>
                <a:spcPct val="90000"/>
              </a:lnSpc>
              <a:buFontTx/>
              <a:buNone/>
            </a:pPr>
            <a:endParaRPr lang="es-ES" sz="1800" dirty="0" smtClean="0">
              <a:latin typeface="Arial" panose="020B0604020202020204" pitchFamily="34" charset="0"/>
              <a:cs typeface="Arial" panose="020B0604020202020204" pitchFamily="34" charset="0"/>
            </a:endParaRPr>
          </a:p>
          <a:p>
            <a:pPr>
              <a:lnSpc>
                <a:spcPct val="90000"/>
              </a:lnSpc>
            </a:pPr>
            <a:r>
              <a:rPr lang="es-ES" sz="24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CALIDAD</a:t>
            </a:r>
            <a:r>
              <a:rPr lang="es-ES" sz="20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 </a:t>
            </a:r>
            <a:r>
              <a:rPr lang="es-ES" sz="1800" dirty="0">
                <a:latin typeface="Arial" panose="020B0604020202020204" pitchFamily="34" charset="0"/>
                <a:cs typeface="Arial" panose="020B0604020202020204" pitchFamily="34" charset="0"/>
              </a:rPr>
              <a:t>Debida al </a:t>
            </a:r>
            <a:r>
              <a:rPr lang="es-ES" sz="1800" dirty="0" smtClean="0">
                <a:latin typeface="Arial" panose="020B0604020202020204" pitchFamily="34" charset="0"/>
                <a:cs typeface="Arial" panose="020B0604020202020204" pitchFamily="34" charset="0"/>
              </a:rPr>
              <a:t>Medio  Geográfico</a:t>
            </a:r>
            <a:r>
              <a:rPr lang="es-ES" sz="2400" dirty="0" smtClean="0">
                <a:latin typeface="Arial" panose="020B0604020202020204" pitchFamily="34" charset="0"/>
                <a:cs typeface="Arial" panose="020B0604020202020204" pitchFamily="34" charset="0"/>
              </a:rPr>
              <a:t> 					- </a:t>
            </a:r>
            <a:r>
              <a:rPr lang="es-ES" sz="1800" dirty="0">
                <a:latin typeface="Arial" panose="020B0604020202020204" pitchFamily="34" charset="0"/>
                <a:cs typeface="Arial" panose="020B0604020202020204" pitchFamily="34" charset="0"/>
              </a:rPr>
              <a:t>Debida </a:t>
            </a:r>
            <a:r>
              <a:rPr lang="es-ES" sz="1800" dirty="0" smtClean="0">
                <a:latin typeface="Arial" panose="020B0604020202020204" pitchFamily="34" charset="0"/>
                <a:cs typeface="Arial" panose="020B0604020202020204" pitchFamily="34" charset="0"/>
              </a:rPr>
              <a:t>a Factores Naturales y Humanos</a:t>
            </a:r>
          </a:p>
          <a:p>
            <a:pPr lvl="3" eaLnBrk="1" hangingPunct="1">
              <a:lnSpc>
                <a:spcPct val="90000"/>
              </a:lnSpc>
            </a:pPr>
            <a:endParaRPr lang="es-ES" sz="1000" dirty="0" smtClean="0">
              <a:latin typeface="Arial" panose="020B0604020202020204" pitchFamily="34" charset="0"/>
              <a:cs typeface="Arial" panose="020B0604020202020204" pitchFamily="34" charset="0"/>
            </a:endParaRPr>
          </a:p>
          <a:p>
            <a:pPr eaLnBrk="1" hangingPunct="1">
              <a:lnSpc>
                <a:spcPct val="90000"/>
              </a:lnSpc>
            </a:pPr>
            <a:endParaRPr lang="es-ES" sz="1600" dirty="0" smtClean="0">
              <a:latin typeface="Arial" panose="020B0604020202020204" pitchFamily="34" charset="0"/>
              <a:cs typeface="Arial" panose="020B0604020202020204" pitchFamily="34" charset="0"/>
            </a:endParaRPr>
          </a:p>
          <a:p>
            <a:pPr eaLnBrk="1" hangingPunct="1">
              <a:lnSpc>
                <a:spcPct val="90000"/>
              </a:lnSpc>
            </a:pPr>
            <a:endParaRPr lang="es-ES" sz="1600" dirty="0" smtClean="0">
              <a:latin typeface="Arial" panose="020B0604020202020204" pitchFamily="34" charset="0"/>
              <a:cs typeface="Arial" panose="020B0604020202020204" pitchFamily="34" charset="0"/>
            </a:endParaRPr>
          </a:p>
          <a:p>
            <a:pPr eaLnBrk="1" hangingPunct="1">
              <a:lnSpc>
                <a:spcPct val="90000"/>
              </a:lnSpc>
            </a:pPr>
            <a:r>
              <a:rPr lang="es-ES" sz="24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ZONA</a:t>
            </a:r>
            <a:r>
              <a:rPr lang="es-ES" sz="2400" dirty="0" smtClean="0">
                <a:latin typeface="Arial" panose="020B0604020202020204" pitchFamily="34" charset="0"/>
                <a:cs typeface="Arial" panose="020B0604020202020204" pitchFamily="34" charset="0"/>
              </a:rPr>
              <a:t> 			 - </a:t>
            </a:r>
            <a:r>
              <a:rPr lang="es-ES" sz="1800" dirty="0" smtClean="0">
                <a:latin typeface="Arial" panose="020B0604020202020204" pitchFamily="34" charset="0"/>
                <a:cs typeface="Arial" panose="020B0604020202020204" pitchFamily="34" charset="0"/>
              </a:rPr>
              <a:t>Producción </a:t>
            </a:r>
            <a:endParaRPr lang="es-ES" sz="2400" dirty="0" smtClean="0">
              <a:latin typeface="Arial" panose="020B0604020202020204" pitchFamily="34" charset="0"/>
              <a:cs typeface="Arial" panose="020B0604020202020204" pitchFamily="34" charset="0"/>
            </a:endParaRPr>
          </a:p>
          <a:p>
            <a:pPr eaLnBrk="1" hangingPunct="1">
              <a:lnSpc>
                <a:spcPct val="90000"/>
              </a:lnSpc>
              <a:buFontTx/>
              <a:buNone/>
            </a:pPr>
            <a:r>
              <a:rPr lang="es-ES" sz="24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GEOGRÁFICA</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Elaboración                                                 </a:t>
            </a:r>
          </a:p>
          <a:p>
            <a:pPr eaLnBrk="1" hangingPunct="1">
              <a:lnSpc>
                <a:spcPct val="90000"/>
              </a:lnSpc>
              <a:buFontTx/>
              <a:buNone/>
            </a:pPr>
            <a:r>
              <a:rPr lang="es-ES" sz="1800" dirty="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Transformación</a:t>
            </a:r>
          </a:p>
        </p:txBody>
      </p:sp>
      <p:pic>
        <p:nvPicPr>
          <p:cNvPr id="1031" name="Picture 7"/>
          <p:cNvPicPr>
            <a:picLocks noChangeAspect="1" noChangeArrowheads="1"/>
          </p:cNvPicPr>
          <p:nvPr/>
        </p:nvPicPr>
        <p:blipFill>
          <a:blip r:embed="rId3" cstate="screen"/>
          <a:srcRect/>
          <a:stretch>
            <a:fillRect/>
          </a:stretch>
        </p:blipFill>
        <p:spPr bwMode="auto">
          <a:xfrm>
            <a:off x="67505" y="620688"/>
            <a:ext cx="1192127" cy="1217684"/>
          </a:xfrm>
          <a:prstGeom prst="rect">
            <a:avLst/>
          </a:prstGeom>
          <a:noFill/>
          <a:ln w="9525">
            <a:noFill/>
            <a:miter lim="800000"/>
            <a:headEnd/>
            <a:tailEnd/>
          </a:ln>
        </p:spPr>
      </p:pic>
      <p:sp>
        <p:nvSpPr>
          <p:cNvPr id="1033" name="Rectangle 10"/>
          <p:cNvSpPr>
            <a:spLocks noChangeArrowheads="1"/>
          </p:cNvSpPr>
          <p:nvPr/>
        </p:nvSpPr>
        <p:spPr bwMode="auto">
          <a:xfrm>
            <a:off x="1331392" y="889556"/>
            <a:ext cx="6769000" cy="523220"/>
          </a:xfrm>
          <a:prstGeom prst="rect">
            <a:avLst/>
          </a:prstGeom>
          <a:noFill/>
          <a:ln w="9525">
            <a:noFill/>
            <a:miter lim="800000"/>
            <a:headEnd/>
            <a:tailEnd/>
          </a:ln>
        </p:spPr>
        <p:txBody>
          <a:bodyPr wrap="square">
            <a:spAutoFit/>
          </a:bodyPr>
          <a:lstStyle/>
          <a:p>
            <a:r>
              <a:rPr lang="es-ES" sz="2800" b="1" dirty="0">
                <a:solidFill>
                  <a:srgbClr val="0000CC"/>
                </a:solidFill>
                <a:latin typeface="Arial" pitchFamily="34" charset="0"/>
                <a:cs typeface="Arial" pitchFamily="34" charset="0"/>
              </a:rPr>
              <a:t>DOP</a:t>
            </a:r>
            <a:r>
              <a:rPr lang="es-ES" sz="2400" b="1" dirty="0">
                <a:solidFill>
                  <a:srgbClr val="0000CC"/>
                </a:solidFill>
                <a:latin typeface="Arial" pitchFamily="34" charset="0"/>
                <a:cs typeface="Arial" pitchFamily="34" charset="0"/>
              </a:rPr>
              <a:t>  </a:t>
            </a:r>
            <a:r>
              <a:rPr lang="es-ES" sz="2400" b="1" dirty="0" smtClean="0">
                <a:solidFill>
                  <a:srgbClr val="0000CC"/>
                </a:solidFill>
                <a:latin typeface="Arial" pitchFamily="34" charset="0"/>
                <a:cs typeface="Arial" pitchFamily="34" charset="0"/>
              </a:rPr>
              <a:t>(</a:t>
            </a:r>
            <a:r>
              <a:rPr lang="es-ES" sz="2800" b="1" dirty="0" smtClean="0">
                <a:solidFill>
                  <a:srgbClr val="0000CC"/>
                </a:solidFill>
                <a:latin typeface="Arial" pitchFamily="34" charset="0"/>
                <a:cs typeface="Arial" pitchFamily="34" charset="0"/>
              </a:rPr>
              <a:t>D</a:t>
            </a:r>
            <a:r>
              <a:rPr lang="es-ES" sz="2400" b="1" dirty="0" smtClean="0">
                <a:solidFill>
                  <a:srgbClr val="0000CC"/>
                </a:solidFill>
                <a:latin typeface="Arial" pitchFamily="34" charset="0"/>
                <a:cs typeface="Arial" pitchFamily="34" charset="0"/>
              </a:rPr>
              <a:t>enominación de </a:t>
            </a:r>
            <a:r>
              <a:rPr lang="es-ES" sz="2800" b="1" dirty="0" smtClean="0">
                <a:solidFill>
                  <a:srgbClr val="0000CC"/>
                </a:solidFill>
                <a:latin typeface="Arial" pitchFamily="34" charset="0"/>
                <a:cs typeface="Arial" pitchFamily="34" charset="0"/>
              </a:rPr>
              <a:t>O</a:t>
            </a:r>
            <a:r>
              <a:rPr lang="es-ES" sz="2400" b="1" dirty="0" smtClean="0">
                <a:solidFill>
                  <a:srgbClr val="0000CC"/>
                </a:solidFill>
                <a:latin typeface="Arial" pitchFamily="34" charset="0"/>
                <a:cs typeface="Arial" pitchFamily="34" charset="0"/>
              </a:rPr>
              <a:t>rigen </a:t>
            </a:r>
            <a:r>
              <a:rPr lang="es-ES" sz="2800" b="1" dirty="0" smtClean="0">
                <a:solidFill>
                  <a:srgbClr val="0000CC"/>
                </a:solidFill>
                <a:latin typeface="Arial" pitchFamily="34" charset="0"/>
                <a:cs typeface="Arial" pitchFamily="34" charset="0"/>
              </a:rPr>
              <a:t>P</a:t>
            </a:r>
            <a:r>
              <a:rPr lang="es-ES" sz="2400" b="1" dirty="0" smtClean="0">
                <a:solidFill>
                  <a:srgbClr val="0000CC"/>
                </a:solidFill>
                <a:latin typeface="Arial" pitchFamily="34" charset="0"/>
                <a:cs typeface="Arial" pitchFamily="34" charset="0"/>
              </a:rPr>
              <a:t>rotegida)</a:t>
            </a:r>
            <a:endParaRPr lang="es-ES" sz="2400" b="1" dirty="0">
              <a:solidFill>
                <a:srgbClr val="0000CC"/>
              </a:solidFill>
              <a:latin typeface="Arial" pitchFamily="34" charset="0"/>
              <a:cs typeface="Arial" pitchFamily="34" charset="0"/>
            </a:endParaRPr>
          </a:p>
        </p:txBody>
      </p:sp>
      <p:grpSp>
        <p:nvGrpSpPr>
          <p:cNvPr id="4" name="Grupo 3"/>
          <p:cNvGrpSpPr/>
          <p:nvPr/>
        </p:nvGrpSpPr>
        <p:grpSpPr>
          <a:xfrm>
            <a:off x="2483768" y="2144393"/>
            <a:ext cx="1296144" cy="3011981"/>
            <a:chOff x="2483768" y="2144393"/>
            <a:chExt cx="1296144" cy="3011981"/>
          </a:xfrm>
        </p:grpSpPr>
        <p:sp>
          <p:nvSpPr>
            <p:cNvPr id="1028" name="AutoShape 5"/>
            <p:cNvSpPr>
              <a:spLocks noChangeArrowheads="1"/>
            </p:cNvSpPr>
            <p:nvPr/>
          </p:nvSpPr>
          <p:spPr bwMode="auto">
            <a:xfrm>
              <a:off x="2483768" y="2144393"/>
              <a:ext cx="1296144" cy="287214"/>
            </a:xfrm>
            <a:prstGeom prst="rightArrow">
              <a:avLst>
                <a:gd name="adj1" fmla="val 50000"/>
                <a:gd name="adj2" fmla="val 53687"/>
              </a:avLst>
            </a:prstGeom>
            <a:solidFill>
              <a:srgbClr val="FFCC00"/>
            </a:solidFill>
            <a:ln w="9525">
              <a:solidFill>
                <a:schemeClr val="tx1"/>
              </a:solidFill>
              <a:miter lim="800000"/>
              <a:headEnd/>
              <a:tailEnd/>
            </a:ln>
          </p:spPr>
          <p:txBody>
            <a:bodyPr wrap="none" anchor="ctr"/>
            <a:lstStyle/>
            <a:p>
              <a:endParaRPr lang="es-ES" sz="2800"/>
            </a:p>
          </p:txBody>
        </p:sp>
        <p:sp>
          <p:nvSpPr>
            <p:cNvPr id="12" name="AutoShape 5"/>
            <p:cNvSpPr>
              <a:spLocks noChangeArrowheads="1"/>
            </p:cNvSpPr>
            <p:nvPr/>
          </p:nvSpPr>
          <p:spPr bwMode="auto">
            <a:xfrm>
              <a:off x="2483768" y="3501008"/>
              <a:ext cx="1296144" cy="287214"/>
            </a:xfrm>
            <a:prstGeom prst="rightArrow">
              <a:avLst>
                <a:gd name="adj1" fmla="val 50000"/>
                <a:gd name="adj2" fmla="val 53687"/>
              </a:avLst>
            </a:prstGeom>
            <a:solidFill>
              <a:srgbClr val="FFCC00"/>
            </a:solidFill>
            <a:ln w="9525">
              <a:solidFill>
                <a:schemeClr val="tx1"/>
              </a:solidFill>
              <a:miter lim="800000"/>
              <a:headEnd/>
              <a:tailEnd/>
            </a:ln>
          </p:spPr>
          <p:txBody>
            <a:bodyPr wrap="none" anchor="ctr"/>
            <a:lstStyle/>
            <a:p>
              <a:endParaRPr lang="es-ES" sz="2800"/>
            </a:p>
          </p:txBody>
        </p:sp>
        <p:sp>
          <p:nvSpPr>
            <p:cNvPr id="13" name="AutoShape 5"/>
            <p:cNvSpPr>
              <a:spLocks noChangeArrowheads="1"/>
            </p:cNvSpPr>
            <p:nvPr/>
          </p:nvSpPr>
          <p:spPr bwMode="auto">
            <a:xfrm>
              <a:off x="2483768" y="4869160"/>
              <a:ext cx="1296144" cy="287214"/>
            </a:xfrm>
            <a:prstGeom prst="rightArrow">
              <a:avLst>
                <a:gd name="adj1" fmla="val 50000"/>
                <a:gd name="adj2" fmla="val 53687"/>
              </a:avLst>
            </a:prstGeom>
            <a:solidFill>
              <a:srgbClr val="FFCC00"/>
            </a:solidFill>
            <a:ln w="9525">
              <a:solidFill>
                <a:schemeClr val="tx1"/>
              </a:solidFill>
              <a:miter lim="800000"/>
              <a:headEnd/>
              <a:tailEnd/>
            </a:ln>
          </p:spPr>
          <p:txBody>
            <a:bodyPr wrap="none" anchor="ctr"/>
            <a:lstStyle/>
            <a:p>
              <a:endParaRPr lang="es-ES" sz="2800"/>
            </a:p>
          </p:txBody>
        </p:sp>
      </p:grpSp>
      <p:sp>
        <p:nvSpPr>
          <p:cNvPr id="14" name="AutoShape 800"/>
          <p:cNvSpPr>
            <a:spLocks/>
          </p:cNvSpPr>
          <p:nvPr/>
        </p:nvSpPr>
        <p:spPr bwMode="auto">
          <a:xfrm rot="10800000">
            <a:off x="6011266" y="4797152"/>
            <a:ext cx="288926" cy="1522907"/>
          </a:xfrm>
          <a:prstGeom prst="leftBrace">
            <a:avLst>
              <a:gd name="adj1" fmla="val 132921"/>
              <a:gd name="adj2" fmla="val 50000"/>
            </a:avLst>
          </a:prstGeom>
          <a:noFill/>
          <a:ln w="38100">
            <a:solidFill>
              <a:srgbClr val="00B050"/>
            </a:solidFill>
            <a:round/>
            <a:headEnd/>
            <a:tailEnd/>
          </a:ln>
        </p:spPr>
        <p:txBody>
          <a:bodyPr wrap="none" anchor="ctr"/>
          <a:lstStyle/>
          <a:p>
            <a:endParaRPr lang="es-ES">
              <a:latin typeface="Tahoma" pitchFamily="34" charset="0"/>
            </a:endParaRPr>
          </a:p>
        </p:txBody>
      </p:sp>
      <p:sp>
        <p:nvSpPr>
          <p:cNvPr id="3" name="CuadroTexto 2"/>
          <p:cNvSpPr txBox="1"/>
          <p:nvPr/>
        </p:nvSpPr>
        <p:spPr>
          <a:xfrm>
            <a:off x="6445141" y="5118283"/>
            <a:ext cx="1655251" cy="830997"/>
          </a:xfrm>
          <a:prstGeom prst="rect">
            <a:avLst/>
          </a:prstGeom>
          <a:noFill/>
        </p:spPr>
        <p:txBody>
          <a:bodyPr wrap="square" rtlCol="0">
            <a:spAutoFit/>
          </a:bodyPr>
          <a:lstStyle/>
          <a:p>
            <a:r>
              <a:rPr lang="es-ES" sz="1600" i="1" dirty="0" smtClean="0">
                <a:solidFill>
                  <a:srgbClr val="00B050"/>
                </a:solidFill>
              </a:rPr>
              <a:t>Todas las fases se dan dentro de la zona geográfica</a:t>
            </a:r>
            <a:endParaRPr lang="es-ES" sz="1600" i="1" dirty="0">
              <a:solidFill>
                <a:srgbClr val="00B050"/>
              </a:solidFill>
            </a:endParaRPr>
          </a:p>
        </p:txBody>
      </p:sp>
      <p:pic>
        <p:nvPicPr>
          <p:cNvPr id="15" name="Imagen 14"/>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8"/>
          <p:cNvPicPr>
            <a:picLocks noChangeAspect="1" noChangeArrowheads="1"/>
          </p:cNvPicPr>
          <p:nvPr/>
        </p:nvPicPr>
        <p:blipFill>
          <a:blip r:embed="rId3" cstate="screen"/>
          <a:srcRect/>
          <a:stretch>
            <a:fillRect/>
          </a:stretch>
        </p:blipFill>
        <p:spPr bwMode="auto">
          <a:xfrm>
            <a:off x="91555" y="505253"/>
            <a:ext cx="1239837" cy="1196975"/>
          </a:xfrm>
          <a:prstGeom prst="rect">
            <a:avLst/>
          </a:prstGeom>
          <a:noFill/>
          <a:ln w="9525">
            <a:noFill/>
            <a:miter lim="800000"/>
            <a:headEnd/>
            <a:tailEnd/>
          </a:ln>
        </p:spPr>
      </p:pic>
      <p:sp>
        <p:nvSpPr>
          <p:cNvPr id="11" name="Rectangle 10"/>
          <p:cNvSpPr>
            <a:spLocks noChangeArrowheads="1"/>
          </p:cNvSpPr>
          <p:nvPr/>
        </p:nvSpPr>
        <p:spPr bwMode="auto">
          <a:xfrm>
            <a:off x="1475656" y="836712"/>
            <a:ext cx="6769000" cy="523220"/>
          </a:xfrm>
          <a:prstGeom prst="rect">
            <a:avLst/>
          </a:prstGeom>
          <a:noFill/>
          <a:ln w="9525">
            <a:noFill/>
            <a:miter lim="800000"/>
            <a:headEnd/>
            <a:tailEnd/>
          </a:ln>
        </p:spPr>
        <p:txBody>
          <a:bodyPr wrap="square">
            <a:spAutoFit/>
          </a:bodyPr>
          <a:lstStyle/>
          <a:p>
            <a:r>
              <a:rPr lang="es-ES" sz="2800" b="1" dirty="0" smtClean="0">
                <a:solidFill>
                  <a:srgbClr val="0000CC"/>
                </a:solidFill>
                <a:latin typeface="Arial" pitchFamily="34" charset="0"/>
                <a:cs typeface="Arial" pitchFamily="34" charset="0"/>
              </a:rPr>
              <a:t>IGP</a:t>
            </a:r>
            <a:r>
              <a:rPr lang="es-ES" sz="2400" b="1" dirty="0" smtClean="0">
                <a:solidFill>
                  <a:srgbClr val="0000CC"/>
                </a:solidFill>
                <a:latin typeface="Arial" pitchFamily="34" charset="0"/>
                <a:cs typeface="Arial" pitchFamily="34" charset="0"/>
              </a:rPr>
              <a:t>  (</a:t>
            </a:r>
            <a:r>
              <a:rPr lang="es-ES" sz="2800" b="1" dirty="0" smtClean="0">
                <a:solidFill>
                  <a:srgbClr val="0000CC"/>
                </a:solidFill>
                <a:latin typeface="Arial" pitchFamily="34" charset="0"/>
                <a:cs typeface="Arial" pitchFamily="34" charset="0"/>
              </a:rPr>
              <a:t>I</a:t>
            </a:r>
            <a:r>
              <a:rPr lang="es-ES" sz="2400" b="1" dirty="0" smtClean="0">
                <a:solidFill>
                  <a:srgbClr val="0000CC"/>
                </a:solidFill>
                <a:latin typeface="Arial" pitchFamily="34" charset="0"/>
                <a:cs typeface="Arial" pitchFamily="34" charset="0"/>
              </a:rPr>
              <a:t>ndicación </a:t>
            </a:r>
            <a:r>
              <a:rPr lang="es-ES" sz="2800" b="1" dirty="0" smtClean="0">
                <a:solidFill>
                  <a:srgbClr val="0000CC"/>
                </a:solidFill>
                <a:latin typeface="Arial" pitchFamily="34" charset="0"/>
                <a:cs typeface="Arial" pitchFamily="34" charset="0"/>
              </a:rPr>
              <a:t>G</a:t>
            </a:r>
            <a:r>
              <a:rPr lang="es-ES" sz="2400" b="1" dirty="0" smtClean="0">
                <a:solidFill>
                  <a:srgbClr val="0000CC"/>
                </a:solidFill>
                <a:latin typeface="Arial" pitchFamily="34" charset="0"/>
                <a:cs typeface="Arial" pitchFamily="34" charset="0"/>
              </a:rPr>
              <a:t>eográfica </a:t>
            </a:r>
            <a:r>
              <a:rPr lang="es-ES" sz="2800" b="1" dirty="0" smtClean="0">
                <a:solidFill>
                  <a:srgbClr val="0000CC"/>
                </a:solidFill>
                <a:latin typeface="Arial" pitchFamily="34" charset="0"/>
                <a:cs typeface="Arial" pitchFamily="34" charset="0"/>
              </a:rPr>
              <a:t>P</a:t>
            </a:r>
            <a:r>
              <a:rPr lang="es-ES" sz="2400" b="1" dirty="0" smtClean="0">
                <a:solidFill>
                  <a:srgbClr val="0000CC"/>
                </a:solidFill>
                <a:latin typeface="Arial" pitchFamily="34" charset="0"/>
                <a:cs typeface="Arial" pitchFamily="34" charset="0"/>
              </a:rPr>
              <a:t>rotegida)</a:t>
            </a:r>
            <a:endParaRPr lang="es-ES" sz="2400" b="1" dirty="0">
              <a:solidFill>
                <a:srgbClr val="0000CC"/>
              </a:solidFill>
              <a:latin typeface="Arial" pitchFamily="34" charset="0"/>
              <a:cs typeface="Arial" pitchFamily="34" charset="0"/>
            </a:endParaRPr>
          </a:p>
        </p:txBody>
      </p:sp>
      <p:sp>
        <p:nvSpPr>
          <p:cNvPr id="12" name="Rectangle 3"/>
          <p:cNvSpPr txBox="1">
            <a:spLocks noChangeArrowheads="1"/>
          </p:cNvSpPr>
          <p:nvPr/>
        </p:nvSpPr>
        <p:spPr>
          <a:xfrm>
            <a:off x="395288" y="1773238"/>
            <a:ext cx="8291512" cy="4933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endParaRPr lang="es-ES" sz="1800" dirty="0" smtClean="0">
              <a:latin typeface="Arial" panose="020B0604020202020204" pitchFamily="34" charset="0"/>
              <a:cs typeface="Arial" panose="020B0604020202020204" pitchFamily="34" charset="0"/>
            </a:endParaRPr>
          </a:p>
          <a:p>
            <a:pPr>
              <a:lnSpc>
                <a:spcPct val="90000"/>
              </a:lnSpc>
            </a:pPr>
            <a:r>
              <a:rPr lang="es-ES" sz="2000" b="1" dirty="0">
                <a:solidFill>
                  <a:prstClr val="black"/>
                </a:solidFill>
                <a:latin typeface="Arial" panose="020B0604020202020204" pitchFamily="34" charset="0"/>
                <a:cs typeface="Arial" panose="020B0604020202020204" pitchFamily="34" charset="0"/>
              </a:rPr>
              <a:t>ORIGEN</a:t>
            </a:r>
            <a:r>
              <a:rPr lang="es-ES" sz="2000" dirty="0">
                <a:solidFill>
                  <a:prstClr val="black"/>
                </a:solidFill>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 Lugar</a:t>
            </a:r>
            <a:r>
              <a:rPr lang="es-ES" sz="2400" dirty="0" smtClean="0">
                <a:latin typeface="Arial" panose="020B0604020202020204" pitchFamily="34" charset="0"/>
                <a:cs typeface="Arial" panose="020B0604020202020204" pitchFamily="34" charset="0"/>
              </a:rPr>
              <a:t> 	</a:t>
            </a:r>
          </a:p>
          <a:p>
            <a:pPr>
              <a:lnSpc>
                <a:spcPct val="90000"/>
              </a:lnSpc>
              <a:buFontTx/>
              <a:buNone/>
            </a:pPr>
            <a:r>
              <a:rPr lang="es-ES" sz="1800" dirty="0" smtClean="0">
                <a:latin typeface="Arial" panose="020B0604020202020204" pitchFamily="34" charset="0"/>
                <a:cs typeface="Arial" panose="020B0604020202020204" pitchFamily="34" charset="0"/>
              </a:rPr>
              <a:t>					 - Región</a:t>
            </a:r>
          </a:p>
          <a:p>
            <a:pPr>
              <a:lnSpc>
                <a:spcPct val="90000"/>
              </a:lnSpc>
              <a:buFontTx/>
              <a:buNone/>
            </a:pPr>
            <a:r>
              <a:rPr lang="es-ES" sz="1800" dirty="0" smtClean="0">
                <a:latin typeface="Arial" panose="020B0604020202020204" pitchFamily="34" charset="0"/>
                <a:cs typeface="Arial" panose="020B0604020202020204" pitchFamily="34" charset="0"/>
              </a:rPr>
              <a:t>                                                           - País</a:t>
            </a:r>
          </a:p>
          <a:p>
            <a:pPr>
              <a:lnSpc>
                <a:spcPct val="90000"/>
              </a:lnSpc>
            </a:pPr>
            <a:r>
              <a:rPr lang="es-ES" sz="2000" b="1" dirty="0" smtClean="0">
                <a:latin typeface="Arial" panose="020B0604020202020204" pitchFamily="34" charset="0"/>
                <a:cs typeface="Arial" panose="020B0604020202020204" pitchFamily="34" charset="0"/>
              </a:rPr>
              <a:t>CUALIDAD</a:t>
            </a:r>
            <a:r>
              <a:rPr lang="es-ES" sz="2400" dirty="0" smtClean="0">
                <a:latin typeface="Arial" panose="020B0604020202020204" pitchFamily="34" charset="0"/>
                <a:cs typeface="Arial" panose="020B0604020202020204" pitchFamily="34" charset="0"/>
              </a:rPr>
              <a:t> </a:t>
            </a:r>
          </a:p>
          <a:p>
            <a:pPr marL="0" indent="0">
              <a:lnSpc>
                <a:spcPct val="90000"/>
              </a:lnSpc>
              <a:buNone/>
            </a:pPr>
            <a:r>
              <a:rPr lang="es-ES" sz="2000" b="1" dirty="0" smtClean="0">
                <a:latin typeface="Arial" panose="020B0604020202020204" pitchFamily="34" charset="0"/>
                <a:cs typeface="Arial" panose="020B0604020202020204" pitchFamily="34" charset="0"/>
              </a:rPr>
              <a:t>     REPUTACIÓN</a:t>
            </a:r>
            <a:r>
              <a:rPr lang="es-ES" sz="2400" b="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Debida </a:t>
            </a:r>
            <a:r>
              <a:rPr lang="es-ES" sz="1800" dirty="0">
                <a:latin typeface="Arial" panose="020B0604020202020204" pitchFamily="34" charset="0"/>
                <a:cs typeface="Arial" panose="020B0604020202020204" pitchFamily="34" charset="0"/>
              </a:rPr>
              <a:t>al Medio  Geográfico </a:t>
            </a:r>
          </a:p>
          <a:p>
            <a:pPr marL="0" indent="0">
              <a:lnSpc>
                <a:spcPct val="90000"/>
              </a:lnSpc>
              <a:buNone/>
            </a:pPr>
            <a:r>
              <a:rPr lang="es-ES" sz="2400" b="1"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CARACTERÍSTICA</a:t>
            </a:r>
            <a:r>
              <a:rPr lang="es-ES" sz="2400" dirty="0" smtClean="0">
                <a:latin typeface="Arial" panose="020B0604020202020204" pitchFamily="34" charset="0"/>
                <a:cs typeface="Arial" panose="020B0604020202020204" pitchFamily="34" charset="0"/>
              </a:rPr>
              <a:t>                         						</a:t>
            </a:r>
            <a:endParaRPr lang="es-ES" sz="1800" dirty="0" smtClean="0">
              <a:latin typeface="Arial" panose="020B0604020202020204" pitchFamily="34" charset="0"/>
              <a:cs typeface="Arial" panose="020B0604020202020204" pitchFamily="34" charset="0"/>
            </a:endParaRPr>
          </a:p>
          <a:p>
            <a:pPr lvl="3">
              <a:lnSpc>
                <a:spcPct val="90000"/>
              </a:lnSpc>
            </a:pPr>
            <a:endParaRPr lang="es-ES" sz="1000" dirty="0" smtClean="0">
              <a:latin typeface="Arial" panose="020B0604020202020204" pitchFamily="34" charset="0"/>
              <a:cs typeface="Arial" panose="020B0604020202020204" pitchFamily="34" charset="0"/>
            </a:endParaRPr>
          </a:p>
          <a:p>
            <a:pPr marL="0" indent="0">
              <a:lnSpc>
                <a:spcPct val="90000"/>
              </a:lnSpc>
              <a:buNone/>
            </a:pPr>
            <a:endParaRPr lang="es-ES" sz="1600" dirty="0" smtClean="0">
              <a:latin typeface="Arial" panose="020B0604020202020204" pitchFamily="34" charset="0"/>
              <a:cs typeface="Arial" panose="020B0604020202020204" pitchFamily="34" charset="0"/>
            </a:endParaRPr>
          </a:p>
          <a:p>
            <a:pPr>
              <a:lnSpc>
                <a:spcPct val="90000"/>
              </a:lnSpc>
            </a:pPr>
            <a:endParaRPr lang="es-ES" sz="1600" dirty="0" smtClean="0">
              <a:latin typeface="Arial" panose="020B0604020202020204" pitchFamily="34" charset="0"/>
              <a:cs typeface="Arial" panose="020B0604020202020204" pitchFamily="34" charset="0"/>
            </a:endParaRPr>
          </a:p>
          <a:p>
            <a:pPr>
              <a:lnSpc>
                <a:spcPct val="90000"/>
              </a:lnSpc>
            </a:pPr>
            <a:r>
              <a:rPr lang="es-ES" sz="2000" b="1" dirty="0" smtClean="0">
                <a:latin typeface="Arial" panose="020B0604020202020204" pitchFamily="34" charset="0"/>
                <a:cs typeface="Arial" panose="020B0604020202020204" pitchFamily="34" charset="0"/>
              </a:rPr>
              <a:t>  ZONA </a:t>
            </a:r>
            <a:r>
              <a:rPr lang="es-ES" sz="2400" dirty="0" smtClean="0">
                <a:latin typeface="Arial" panose="020B0604020202020204" pitchFamily="34" charset="0"/>
                <a:cs typeface="Arial" panose="020B0604020202020204" pitchFamily="34" charset="0"/>
              </a:rPr>
              <a:t>			 - </a:t>
            </a:r>
            <a:r>
              <a:rPr lang="es-ES" sz="1800" dirty="0" smtClean="0">
                <a:latin typeface="Arial" panose="020B0604020202020204" pitchFamily="34" charset="0"/>
                <a:cs typeface="Arial" panose="020B0604020202020204" pitchFamily="34" charset="0"/>
              </a:rPr>
              <a:t>Producción </a:t>
            </a:r>
            <a:r>
              <a:rPr lang="es-ES" sz="1800" i="1" dirty="0" smtClean="0">
                <a:latin typeface="Arial" panose="020B0604020202020204" pitchFamily="34" charset="0"/>
                <a:cs typeface="Arial" panose="020B0604020202020204" pitchFamily="34" charset="0"/>
              </a:rPr>
              <a:t>y/o</a:t>
            </a:r>
            <a:endParaRPr lang="es-ES" sz="2400" i="1" dirty="0" smtClean="0">
              <a:latin typeface="Arial" panose="020B0604020202020204" pitchFamily="34" charset="0"/>
              <a:cs typeface="Arial" panose="020B0604020202020204" pitchFamily="34" charset="0"/>
            </a:endParaRPr>
          </a:p>
          <a:p>
            <a:pPr>
              <a:lnSpc>
                <a:spcPct val="90000"/>
              </a:lnSpc>
              <a:buNone/>
            </a:pPr>
            <a:r>
              <a:rPr lang="es-ES" sz="24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GEOGRÁFICA</a:t>
            </a:r>
            <a:r>
              <a:rPr lang="es-ES" sz="20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 </a:t>
            </a:r>
            <a:r>
              <a:rPr lang="es-ES" sz="1800" dirty="0" smtClean="0">
                <a:latin typeface="Arial" panose="020B0604020202020204" pitchFamily="34" charset="0"/>
                <a:cs typeface="Arial" panose="020B0604020202020204" pitchFamily="34" charset="0"/>
              </a:rPr>
              <a:t>Elaboración </a:t>
            </a:r>
            <a:r>
              <a:rPr lang="es-ES" sz="1800" i="1" dirty="0">
                <a:latin typeface="Arial" panose="020B0604020202020204" pitchFamily="34" charset="0"/>
                <a:cs typeface="Arial" panose="020B0604020202020204" pitchFamily="34" charset="0"/>
              </a:rPr>
              <a:t>y/o</a:t>
            </a:r>
            <a:endParaRPr lang="es-ES" sz="2400" i="1" dirty="0">
              <a:latin typeface="Arial" panose="020B0604020202020204" pitchFamily="34" charset="0"/>
              <a:cs typeface="Arial" panose="020B0604020202020204" pitchFamily="34" charset="0"/>
            </a:endParaRPr>
          </a:p>
          <a:p>
            <a:pPr>
              <a:lnSpc>
                <a:spcPct val="90000"/>
              </a:lnSpc>
              <a:buFontTx/>
              <a:buNone/>
            </a:pP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Transformación</a:t>
            </a:r>
          </a:p>
        </p:txBody>
      </p:sp>
      <p:sp>
        <p:nvSpPr>
          <p:cNvPr id="13" name="Rectangle 3"/>
          <p:cNvSpPr txBox="1">
            <a:spLocks noChangeArrowheads="1"/>
          </p:cNvSpPr>
          <p:nvPr/>
        </p:nvSpPr>
        <p:spPr>
          <a:xfrm>
            <a:off x="395288" y="1773238"/>
            <a:ext cx="8291512" cy="4933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s-ES" sz="2400" dirty="0" smtClean="0"/>
          </a:p>
          <a:p>
            <a:pPr>
              <a:lnSpc>
                <a:spcPct val="90000"/>
              </a:lnSpc>
              <a:buFontTx/>
              <a:buNone/>
            </a:pPr>
            <a:r>
              <a:rPr lang="es-ES" sz="1800" dirty="0" smtClean="0"/>
              <a:t>	</a:t>
            </a:r>
            <a:endParaRPr lang="es-ES" sz="1600" i="1" dirty="0" smtClean="0"/>
          </a:p>
        </p:txBody>
      </p:sp>
      <p:sp>
        <p:nvSpPr>
          <p:cNvPr id="15" name="AutoShape 5"/>
          <p:cNvSpPr>
            <a:spLocks noChangeArrowheads="1"/>
          </p:cNvSpPr>
          <p:nvPr/>
        </p:nvSpPr>
        <p:spPr bwMode="auto">
          <a:xfrm>
            <a:off x="2771800" y="2205682"/>
            <a:ext cx="1296144" cy="287214"/>
          </a:xfrm>
          <a:prstGeom prst="rightArrow">
            <a:avLst>
              <a:gd name="adj1" fmla="val 50000"/>
              <a:gd name="adj2" fmla="val 53687"/>
            </a:avLst>
          </a:prstGeom>
          <a:solidFill>
            <a:srgbClr val="FFCC00"/>
          </a:solidFill>
          <a:ln w="9525">
            <a:solidFill>
              <a:schemeClr val="tx1"/>
            </a:solidFill>
            <a:miter lim="800000"/>
            <a:headEnd/>
            <a:tailEnd/>
          </a:ln>
        </p:spPr>
        <p:txBody>
          <a:bodyPr wrap="none" anchor="ctr"/>
          <a:lstStyle/>
          <a:p>
            <a:endParaRPr lang="es-ES" sz="2800"/>
          </a:p>
        </p:txBody>
      </p:sp>
      <p:sp>
        <p:nvSpPr>
          <p:cNvPr id="16" name="AutoShape 5"/>
          <p:cNvSpPr>
            <a:spLocks noChangeArrowheads="1"/>
          </p:cNvSpPr>
          <p:nvPr/>
        </p:nvSpPr>
        <p:spPr bwMode="auto">
          <a:xfrm>
            <a:off x="2771800" y="3573016"/>
            <a:ext cx="1296144" cy="287214"/>
          </a:xfrm>
          <a:prstGeom prst="rightArrow">
            <a:avLst>
              <a:gd name="adj1" fmla="val 50000"/>
              <a:gd name="adj2" fmla="val 53687"/>
            </a:avLst>
          </a:prstGeom>
          <a:solidFill>
            <a:srgbClr val="FFCC00"/>
          </a:solidFill>
          <a:ln w="9525">
            <a:solidFill>
              <a:schemeClr val="tx1"/>
            </a:solidFill>
            <a:miter lim="800000"/>
            <a:headEnd/>
            <a:tailEnd/>
          </a:ln>
        </p:spPr>
        <p:txBody>
          <a:bodyPr wrap="none" anchor="ctr"/>
          <a:lstStyle/>
          <a:p>
            <a:endParaRPr lang="es-ES" sz="2800"/>
          </a:p>
        </p:txBody>
      </p:sp>
      <p:sp>
        <p:nvSpPr>
          <p:cNvPr id="17" name="AutoShape 5"/>
          <p:cNvSpPr>
            <a:spLocks noChangeArrowheads="1"/>
          </p:cNvSpPr>
          <p:nvPr/>
        </p:nvSpPr>
        <p:spPr bwMode="auto">
          <a:xfrm>
            <a:off x="2771800" y="5374034"/>
            <a:ext cx="1296144" cy="287214"/>
          </a:xfrm>
          <a:prstGeom prst="rightArrow">
            <a:avLst>
              <a:gd name="adj1" fmla="val 50000"/>
              <a:gd name="adj2" fmla="val 53687"/>
            </a:avLst>
          </a:prstGeom>
          <a:solidFill>
            <a:srgbClr val="FFCC00"/>
          </a:solidFill>
          <a:ln w="9525">
            <a:solidFill>
              <a:schemeClr val="tx1"/>
            </a:solidFill>
            <a:miter lim="800000"/>
            <a:headEnd/>
            <a:tailEnd/>
          </a:ln>
        </p:spPr>
        <p:txBody>
          <a:bodyPr wrap="none" anchor="ctr"/>
          <a:lstStyle/>
          <a:p>
            <a:endParaRPr lang="es-ES" sz="2800"/>
          </a:p>
        </p:txBody>
      </p:sp>
      <p:pic>
        <p:nvPicPr>
          <p:cNvPr id="10" name="Imagen 9"/>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6707408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475656" y="692696"/>
            <a:ext cx="7056760" cy="1020641"/>
          </a:xfrm>
        </p:spPr>
        <p:txBody>
          <a:bodyPr>
            <a:normAutofit/>
          </a:bodyPr>
          <a:lstStyle/>
          <a:p>
            <a:pPr algn="l" eaLnBrk="1" hangingPunct="1"/>
            <a:r>
              <a:rPr lang="es-ES" sz="2400" b="1" dirty="0" smtClean="0">
                <a:solidFill>
                  <a:srgbClr val="0000CC"/>
                </a:solidFill>
                <a:latin typeface="Arial" pitchFamily="34" charset="0"/>
                <a:ea typeface="+mn-ea"/>
                <a:cs typeface="Arial" pitchFamily="34" charset="0"/>
              </a:rPr>
              <a:t>ETG  (Especialidad Tradicional Garantizada) </a:t>
            </a:r>
            <a:r>
              <a:rPr lang="es-ES" sz="3600" dirty="0" smtClean="0"/>
              <a:t/>
            </a:r>
            <a:br>
              <a:rPr lang="es-ES" sz="3600" dirty="0" smtClean="0"/>
            </a:br>
            <a:r>
              <a:rPr lang="es-ES" sz="1800" i="1" dirty="0" smtClean="0"/>
              <a:t>No es considerada un derecho de la propiedad intelectual </a:t>
            </a:r>
          </a:p>
        </p:txBody>
      </p:sp>
      <p:sp>
        <p:nvSpPr>
          <p:cNvPr id="16387" name="Rectangle 3"/>
          <p:cNvSpPr>
            <a:spLocks noGrp="1" noChangeArrowheads="1"/>
          </p:cNvSpPr>
          <p:nvPr>
            <p:ph type="body" idx="4294967295"/>
          </p:nvPr>
        </p:nvSpPr>
        <p:spPr>
          <a:xfrm>
            <a:off x="446856" y="2132856"/>
            <a:ext cx="8229600" cy="4237782"/>
          </a:xfrm>
        </p:spPr>
        <p:txBody>
          <a:bodyPr>
            <a:normAutofit/>
          </a:bodyPr>
          <a:lstStyle/>
          <a:p>
            <a:pPr eaLnBrk="1" hangingPunct="1">
              <a:lnSpc>
                <a:spcPct val="80000"/>
              </a:lnSpc>
              <a:buFontTx/>
              <a:buNone/>
            </a:pPr>
            <a:r>
              <a:rPr lang="es-ES_tradnl" sz="2000" b="1" i="1" dirty="0" smtClean="0">
                <a:latin typeface="Arial" panose="020B0604020202020204" pitchFamily="34" charset="0"/>
                <a:cs typeface="Arial" panose="020B0604020202020204" pitchFamily="34" charset="0"/>
              </a:rPr>
              <a:t>Se establece para la protección de los métodos de producción </a:t>
            </a:r>
          </a:p>
          <a:p>
            <a:pPr eaLnBrk="1" hangingPunct="1">
              <a:lnSpc>
                <a:spcPct val="80000"/>
              </a:lnSpc>
              <a:buFontTx/>
              <a:buNone/>
            </a:pPr>
            <a:r>
              <a:rPr lang="es-ES_tradnl" sz="2000" b="1" i="1" dirty="0" smtClean="0">
                <a:latin typeface="Arial" panose="020B0604020202020204" pitchFamily="34" charset="0"/>
                <a:cs typeface="Arial" panose="020B0604020202020204" pitchFamily="34" charset="0"/>
              </a:rPr>
              <a:t>y recetas tradicionales</a:t>
            </a:r>
          </a:p>
          <a:p>
            <a:pPr eaLnBrk="1" hangingPunct="1">
              <a:lnSpc>
                <a:spcPct val="80000"/>
              </a:lnSpc>
              <a:buFontTx/>
              <a:buNone/>
            </a:pPr>
            <a:endParaRPr lang="es-ES_tradnl" sz="2800" i="1" dirty="0" smtClean="0">
              <a:latin typeface="Arial" panose="020B0604020202020204" pitchFamily="34" charset="0"/>
              <a:cs typeface="Arial" panose="020B0604020202020204" pitchFamily="34" charset="0"/>
            </a:endParaRPr>
          </a:p>
          <a:p>
            <a:pPr eaLnBrk="1" hangingPunct="1">
              <a:lnSpc>
                <a:spcPct val="80000"/>
              </a:lnSpc>
              <a:buFontTx/>
              <a:buNone/>
            </a:pPr>
            <a:r>
              <a:rPr lang="es-ES_tradnl" sz="2000" dirty="0" smtClean="0">
                <a:latin typeface="Arial" panose="020B0604020202020204" pitchFamily="34" charset="0"/>
                <a:cs typeface="Arial" panose="020B0604020202020204" pitchFamily="34" charset="0"/>
              </a:rPr>
              <a:t>Para ello el producto a proteger deberá:</a:t>
            </a:r>
          </a:p>
          <a:p>
            <a:pPr eaLnBrk="1" hangingPunct="1">
              <a:lnSpc>
                <a:spcPct val="80000"/>
              </a:lnSpc>
              <a:buFontTx/>
              <a:buNone/>
            </a:pPr>
            <a:endParaRPr lang="es-ES_tradnl" sz="2400" dirty="0" smtClean="0">
              <a:latin typeface="Arial" panose="020B0604020202020204" pitchFamily="34" charset="0"/>
              <a:cs typeface="Arial" panose="020B0604020202020204" pitchFamily="34" charset="0"/>
            </a:endParaRPr>
          </a:p>
          <a:p>
            <a:pPr eaLnBrk="1" hangingPunct="1">
              <a:lnSpc>
                <a:spcPct val="80000"/>
              </a:lnSpc>
            </a:pPr>
            <a:r>
              <a:rPr lang="es-ES_tradnl" sz="2000" i="1" dirty="0" smtClean="0">
                <a:latin typeface="Arial" panose="020B0604020202020204" pitchFamily="34" charset="0"/>
                <a:cs typeface="Arial" panose="020B0604020202020204" pitchFamily="34" charset="0"/>
              </a:rPr>
              <a:t>Ser obtenido a partir de materias primas tradicionales </a:t>
            </a:r>
          </a:p>
          <a:p>
            <a:pPr eaLnBrk="1" hangingPunct="1">
              <a:lnSpc>
                <a:spcPct val="80000"/>
              </a:lnSpc>
              <a:buFontTx/>
              <a:buNone/>
            </a:pPr>
            <a:r>
              <a:rPr lang="es-ES_tradnl" sz="2000" i="1" dirty="0" smtClean="0">
                <a:latin typeface="Arial" panose="020B0604020202020204" pitchFamily="34" charset="0"/>
                <a:cs typeface="Arial" panose="020B0604020202020204" pitchFamily="34" charset="0"/>
              </a:rPr>
              <a:t> 				o</a:t>
            </a:r>
          </a:p>
          <a:p>
            <a:pPr eaLnBrk="1" hangingPunct="1">
              <a:lnSpc>
                <a:spcPct val="80000"/>
              </a:lnSpc>
            </a:pPr>
            <a:r>
              <a:rPr lang="es-ES_tradnl" sz="2000" i="1" dirty="0" smtClean="0">
                <a:latin typeface="Arial" panose="020B0604020202020204" pitchFamily="34" charset="0"/>
                <a:cs typeface="Arial" panose="020B0604020202020204" pitchFamily="34" charset="0"/>
              </a:rPr>
              <a:t>Caracterizado por una composición tradicional </a:t>
            </a:r>
          </a:p>
          <a:p>
            <a:pPr eaLnBrk="1" hangingPunct="1">
              <a:lnSpc>
                <a:spcPct val="80000"/>
              </a:lnSpc>
              <a:buFontTx/>
              <a:buNone/>
            </a:pPr>
            <a:r>
              <a:rPr lang="es-ES_tradnl" sz="2000" i="1" dirty="0" smtClean="0">
                <a:latin typeface="Arial" panose="020B0604020202020204" pitchFamily="34" charset="0"/>
                <a:cs typeface="Arial" panose="020B0604020202020204" pitchFamily="34" charset="0"/>
              </a:rPr>
              <a:t>  				u</a:t>
            </a:r>
          </a:p>
          <a:p>
            <a:pPr eaLnBrk="1" hangingPunct="1">
              <a:lnSpc>
                <a:spcPct val="80000"/>
              </a:lnSpc>
            </a:pPr>
            <a:r>
              <a:rPr lang="es-ES_tradnl" sz="2000" i="1" dirty="0" smtClean="0">
                <a:latin typeface="Arial" panose="020B0604020202020204" pitchFamily="34" charset="0"/>
                <a:cs typeface="Arial" panose="020B0604020202020204" pitchFamily="34" charset="0"/>
              </a:rPr>
              <a:t>Obtenido por un método de producción/ elaboración tradicional</a:t>
            </a:r>
          </a:p>
          <a:p>
            <a:pPr eaLnBrk="1" hangingPunct="1">
              <a:lnSpc>
                <a:spcPct val="80000"/>
              </a:lnSpc>
              <a:buFontTx/>
              <a:buNone/>
            </a:pPr>
            <a:endParaRPr lang="es-ES_tradnl" sz="2400" i="1" dirty="0" smtClean="0">
              <a:latin typeface="Arial" panose="020B0604020202020204" pitchFamily="34" charset="0"/>
              <a:cs typeface="Arial" panose="020B0604020202020204" pitchFamily="34" charset="0"/>
            </a:endParaRPr>
          </a:p>
          <a:p>
            <a:pPr eaLnBrk="1" hangingPunct="1">
              <a:lnSpc>
                <a:spcPct val="80000"/>
              </a:lnSpc>
              <a:buFontTx/>
              <a:buNone/>
            </a:pPr>
            <a:endParaRPr lang="es-ES_tradnl" sz="1800" i="1" dirty="0" smtClean="0">
              <a:latin typeface="Arial" panose="020B0604020202020204" pitchFamily="34" charset="0"/>
              <a:cs typeface="Arial" panose="020B0604020202020204" pitchFamily="34" charset="0"/>
            </a:endParaRPr>
          </a:p>
          <a:p>
            <a:pPr eaLnBrk="1" hangingPunct="1">
              <a:lnSpc>
                <a:spcPct val="80000"/>
              </a:lnSpc>
              <a:buFontTx/>
              <a:buNone/>
            </a:pPr>
            <a:r>
              <a:rPr lang="es-ES_tradnl" sz="1800" i="1" dirty="0" smtClean="0">
                <a:latin typeface="Arial" panose="020B0604020202020204" pitchFamily="34" charset="0"/>
                <a:cs typeface="Arial" panose="020B0604020202020204" pitchFamily="34" charset="0"/>
              </a:rPr>
              <a:t>Ejemplos: jamón serrano, </a:t>
            </a:r>
            <a:r>
              <a:rPr lang="es-ES_tradnl" sz="1800" i="1" dirty="0" err="1" smtClean="0">
                <a:latin typeface="Arial" panose="020B0604020202020204" pitchFamily="34" charset="0"/>
                <a:cs typeface="Arial" panose="020B0604020202020204" pitchFamily="34" charset="0"/>
              </a:rPr>
              <a:t>kriek</a:t>
            </a:r>
            <a:r>
              <a:rPr lang="es-ES_tradnl" sz="1800" i="1" dirty="0" smtClean="0">
                <a:latin typeface="Arial" panose="020B0604020202020204" pitchFamily="34" charset="0"/>
                <a:cs typeface="Arial" panose="020B0604020202020204" pitchFamily="34" charset="0"/>
              </a:rPr>
              <a:t>, mozzarella</a:t>
            </a:r>
          </a:p>
          <a:p>
            <a:pPr marL="0" indent="0" eaLnBrk="1" hangingPunct="1">
              <a:lnSpc>
                <a:spcPct val="80000"/>
              </a:lnSpc>
              <a:buNone/>
            </a:pPr>
            <a:endParaRPr lang="es-ES_tradnl" sz="1800" i="1" dirty="0" smtClean="0">
              <a:latin typeface="Arial" panose="020B0604020202020204" pitchFamily="34" charset="0"/>
              <a:cs typeface="Arial" panose="020B0604020202020204" pitchFamily="34" charset="0"/>
            </a:endParaRPr>
          </a:p>
          <a:p>
            <a:pPr eaLnBrk="1" hangingPunct="1">
              <a:lnSpc>
                <a:spcPct val="80000"/>
              </a:lnSpc>
            </a:pPr>
            <a:endParaRPr lang="es-ES" sz="2800" dirty="0" smtClean="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5496" y="548531"/>
            <a:ext cx="1296144" cy="1296144"/>
          </a:xfrm>
          <a:prstGeom prst="rect">
            <a:avLst/>
          </a:prstGeom>
        </p:spPr>
      </p:pic>
      <p:pic>
        <p:nvPicPr>
          <p:cNvPr id="6" name="Imagen 5"/>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5" name="Group 1"/>
          <p:cNvGraphicFramePr>
            <a:graphicFrameLocks noGrp="1"/>
          </p:cNvGraphicFramePr>
          <p:nvPr>
            <p:extLst>
              <p:ext uri="{D42A27DB-BD31-4B8C-83A1-F6EECF244321}">
                <p14:modId xmlns:p14="http://schemas.microsoft.com/office/powerpoint/2010/main" xmlns="" val="3488355123"/>
              </p:ext>
            </p:extLst>
          </p:nvPr>
        </p:nvGraphicFramePr>
        <p:xfrm>
          <a:off x="468313" y="1484784"/>
          <a:ext cx="8231187" cy="5234355"/>
        </p:xfrm>
        <a:graphic>
          <a:graphicData uri="http://schemas.openxmlformats.org/drawingml/2006/table">
            <a:tbl>
              <a:tblPr>
                <a:tableStyleId>{69C7853C-536D-4A76-A0AE-DD22124D55A5}</a:tableStyleId>
              </a:tblPr>
              <a:tblGrid>
                <a:gridCol w="2057400"/>
                <a:gridCol w="2058987"/>
                <a:gridCol w="2057400"/>
                <a:gridCol w="2057400"/>
              </a:tblGrid>
              <a:tr h="397206">
                <a:tc>
                  <a:txBody>
                    <a:body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smtClean="0">
                        <a:ln>
                          <a:noFill/>
                        </a:ln>
                        <a:solidFill>
                          <a:srgbClr val="FFFFFF"/>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2000" b="1" u="none" strike="noStrike" cap="none" normalizeH="0" baseline="0" dirty="0" smtClean="0">
                          <a:ln>
                            <a:noFill/>
                          </a:ln>
                          <a:effectLst/>
                          <a:latin typeface="Arial" panose="020B0604020202020204" pitchFamily="34" charset="0"/>
                          <a:cs typeface="Arial" panose="020B0604020202020204" pitchFamily="34" charset="0"/>
                        </a:rPr>
                        <a:t>DOP</a:t>
                      </a:r>
                      <a:endParaRPr kumimoji="0" lang="fr-BE" sz="2000" b="1"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2000" b="1" u="none" strike="noStrike" cap="none" normalizeH="0" baseline="0" dirty="0" smtClean="0">
                          <a:ln>
                            <a:noFill/>
                          </a:ln>
                          <a:effectLst/>
                          <a:latin typeface="Arial" panose="020B0604020202020204" pitchFamily="34" charset="0"/>
                          <a:cs typeface="Arial" panose="020B0604020202020204" pitchFamily="34" charset="0"/>
                        </a:rPr>
                        <a:t>IGP</a:t>
                      </a:r>
                      <a:endParaRPr kumimoji="0" lang="fr-BE" sz="2000" b="1"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2000" b="1" u="none" strike="noStrike" cap="none" normalizeH="0" baseline="0" dirty="0" smtClean="0">
                          <a:ln>
                            <a:noFill/>
                          </a:ln>
                          <a:effectLst/>
                          <a:latin typeface="Arial" panose="020B0604020202020204" pitchFamily="34" charset="0"/>
                          <a:cs typeface="Arial" panose="020B0604020202020204" pitchFamily="34" charset="0"/>
                        </a:rPr>
                        <a:t>ETG</a:t>
                      </a:r>
                      <a:endParaRPr kumimoji="0" lang="fr-BE" sz="2000" b="1"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r>
              <a:tr h="1851355">
                <a:tc>
                  <a:txBody>
                    <a:body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1600" b="1" i="1" u="none" strike="noStrike" cap="none" normalizeH="0" baseline="0" dirty="0" err="1" smtClean="0">
                          <a:ln>
                            <a:noFill/>
                          </a:ln>
                          <a:effectLst/>
                          <a:latin typeface="Arial" panose="020B0604020202020204" pitchFamily="34" charset="0"/>
                          <a:cs typeface="Arial" panose="020B0604020202020204" pitchFamily="34" charset="0"/>
                        </a:rPr>
                        <a:t>Denominación</a:t>
                      </a:r>
                      <a:endParaRPr kumimoji="0" lang="fr-BE" sz="1600" b="1" i="1"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400" u="none" strike="noStrike" cap="none" normalizeH="0" baseline="0" dirty="0" smtClean="0">
                          <a:ln>
                            <a:noFill/>
                          </a:ln>
                          <a:effectLst/>
                          <a:latin typeface="Arial" panose="020B0604020202020204" pitchFamily="34" charset="0"/>
                          <a:cs typeface="Arial" panose="020B0604020202020204" pitchFamily="34" charset="0"/>
                        </a:rPr>
                        <a:t>Identifica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un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producto</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originario</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de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un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lugar  determinado,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región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o,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en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casos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excepcionales</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país</a:t>
                      </a:r>
                      <a:endParaRPr kumimoji="0" lang="pt-BR"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400" u="none" strike="noStrike" cap="none" normalizeH="0" baseline="0" dirty="0" smtClean="0">
                          <a:ln>
                            <a:noFill/>
                          </a:ln>
                          <a:effectLst/>
                          <a:latin typeface="Arial" panose="020B0604020202020204" pitchFamily="34" charset="0"/>
                          <a:cs typeface="Arial" panose="020B0604020202020204" pitchFamily="34" charset="0"/>
                        </a:rPr>
                        <a:t>Identifica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un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producto</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originario</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de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un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lugar  determinado,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región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o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un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país</a:t>
                      </a:r>
                      <a:endParaRPr kumimoji="0" lang="pt-BR"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400" u="none" strike="noStrike" cap="none" normalizeH="0" baseline="0" dirty="0" smtClean="0">
                          <a:ln>
                            <a:noFill/>
                          </a:ln>
                          <a:effectLst/>
                          <a:latin typeface="Arial" panose="020B0604020202020204" pitchFamily="34" charset="0"/>
                          <a:cs typeface="Arial" panose="020B0604020202020204" pitchFamily="34" charset="0"/>
                        </a:rPr>
                        <a:t>Utilizada tradicionalmente o identifica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el</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carácter tradicional del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producto</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o sus especificidades </a:t>
                      </a:r>
                      <a:endParaRPr kumimoji="0" lang="pt-BR"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r>
              <a:tr h="1632307">
                <a:tc>
                  <a:txBody>
                    <a:body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600" b="1" i="1" u="none" strike="noStrike" cap="none" normalizeH="0" baseline="0" dirty="0" err="1" smtClean="0">
                          <a:ln>
                            <a:noFill/>
                          </a:ln>
                          <a:effectLst/>
                          <a:latin typeface="Arial" panose="020B0604020202020204" pitchFamily="34" charset="0"/>
                          <a:cs typeface="Arial" panose="020B0604020202020204" pitchFamily="34" charset="0"/>
                        </a:rPr>
                        <a:t>Relación</a:t>
                      </a:r>
                      <a:r>
                        <a:rPr kumimoji="0" lang="pt-BR" sz="1600" b="1" i="1" u="none" strike="noStrike" cap="none" normalizeH="0" baseline="0" dirty="0" smtClean="0">
                          <a:ln>
                            <a:noFill/>
                          </a:ln>
                          <a:effectLst/>
                          <a:latin typeface="Arial" panose="020B0604020202020204" pitchFamily="34" charset="0"/>
                          <a:cs typeface="Arial" panose="020B0604020202020204" pitchFamily="34" charset="0"/>
                        </a:rPr>
                        <a:t> </a:t>
                      </a:r>
                      <a:r>
                        <a:rPr kumimoji="0" lang="pt-BR" sz="1600" b="1" i="1" u="none" strike="noStrike" cap="none" normalizeH="0" baseline="0" dirty="0" err="1" smtClean="0">
                          <a:ln>
                            <a:noFill/>
                          </a:ln>
                          <a:effectLst/>
                          <a:latin typeface="Arial" panose="020B0604020202020204" pitchFamily="34" charset="0"/>
                          <a:cs typeface="Arial" panose="020B0604020202020204" pitchFamily="34" charset="0"/>
                        </a:rPr>
                        <a:t>con</a:t>
                      </a:r>
                      <a:r>
                        <a:rPr kumimoji="0" lang="pt-BR" sz="1600" b="1" i="1" u="none" strike="noStrike" cap="none" normalizeH="0" baseline="0" dirty="0" smtClean="0">
                          <a:ln>
                            <a:noFill/>
                          </a:ln>
                          <a:effectLst/>
                          <a:latin typeface="Arial" panose="020B0604020202020204" pitchFamily="34" charset="0"/>
                          <a:cs typeface="Arial" panose="020B0604020202020204" pitchFamily="34" charset="0"/>
                        </a:rPr>
                        <a:t> </a:t>
                      </a:r>
                      <a:r>
                        <a:rPr kumimoji="0" lang="pt-BR" sz="1600" b="1" i="1" u="none" strike="noStrike" cap="none" normalizeH="0" baseline="0" dirty="0" err="1" smtClean="0">
                          <a:ln>
                            <a:noFill/>
                          </a:ln>
                          <a:effectLst/>
                          <a:latin typeface="Arial" panose="020B0604020202020204" pitchFamily="34" charset="0"/>
                          <a:cs typeface="Arial" panose="020B0604020202020204" pitchFamily="34" charset="0"/>
                        </a:rPr>
                        <a:t>el</a:t>
                      </a:r>
                      <a:r>
                        <a:rPr kumimoji="0" lang="pt-BR" sz="1600" b="1" i="1" u="none" strike="noStrike" cap="none" normalizeH="0" baseline="0" dirty="0" smtClean="0">
                          <a:ln>
                            <a:noFill/>
                          </a:ln>
                          <a:effectLst/>
                          <a:latin typeface="Arial" panose="020B0604020202020204" pitchFamily="34" charset="0"/>
                          <a:cs typeface="Arial" panose="020B0604020202020204" pitchFamily="34" charset="0"/>
                        </a:rPr>
                        <a:t> área </a:t>
                      </a:r>
                      <a:r>
                        <a:rPr kumimoji="0" lang="es-ES" sz="1600" b="1" i="1" u="none" strike="noStrike" cap="none" normalizeH="0" baseline="0" noProof="0" dirty="0" smtClean="0">
                          <a:ln>
                            <a:noFill/>
                          </a:ln>
                          <a:effectLst/>
                          <a:latin typeface="Arial" panose="020B0604020202020204" pitchFamily="34" charset="0"/>
                          <a:cs typeface="Arial" panose="020B0604020202020204" pitchFamily="34" charset="0"/>
                        </a:rPr>
                        <a:t>geográfica</a:t>
                      </a:r>
                      <a:endParaRPr kumimoji="0" lang="es-ES" sz="1600" b="1" i="1" u="none" strike="noStrike" cap="none" normalizeH="0" baseline="0" noProof="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Esencial</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o exclusiva para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la</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calidad</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o las </a:t>
                      </a:r>
                      <a:r>
                        <a:rPr kumimoji="0" lang="es-ES" sz="1400" u="none" strike="noStrike" cap="none" normalizeH="0" baseline="0" noProof="0" dirty="0" smtClean="0">
                          <a:ln>
                            <a:noFill/>
                          </a:ln>
                          <a:effectLst/>
                          <a:latin typeface="Arial" panose="020B0604020202020204" pitchFamily="34" charset="0"/>
                          <a:cs typeface="Arial" panose="020B0604020202020204" pitchFamily="34" charset="0"/>
                        </a:rPr>
                        <a:t>características</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del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producto</a:t>
                      </a:r>
                      <a:endParaRPr kumimoji="0" lang="pt-BR"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Esencial</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para una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cualidad</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determinada o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la</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reputación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u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otra</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característica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del</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produto</a:t>
                      </a:r>
                      <a:endParaRPr kumimoji="0" lang="pt-BR"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Sin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área geográfica</a:t>
                      </a:r>
                      <a:br>
                        <a:rPr kumimoji="0" lang="pt-BR" sz="1400" u="none" strike="noStrike" cap="none" normalizeH="0" baseline="0" dirty="0" smtClean="0">
                          <a:ln>
                            <a:noFill/>
                          </a:ln>
                          <a:effectLst/>
                          <a:latin typeface="Arial" panose="020B0604020202020204" pitchFamily="34" charset="0"/>
                          <a:cs typeface="Arial" panose="020B0604020202020204" pitchFamily="34" charset="0"/>
                        </a:rPr>
                      </a:b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Sin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relación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un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área delimitada</a:t>
                      </a:r>
                      <a:endParaRPr kumimoji="0" lang="pt-BR"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r>
              <a:tr h="752873">
                <a:tc>
                  <a:txBody>
                    <a:body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1600" b="1" i="1" u="none" strike="noStrike" cap="none" normalizeH="0" baseline="0" dirty="0" err="1" smtClean="0">
                          <a:ln>
                            <a:noFill/>
                          </a:ln>
                          <a:effectLst/>
                          <a:latin typeface="Arial" panose="020B0604020202020204" pitchFamily="34" charset="0"/>
                          <a:cs typeface="Arial" panose="020B0604020202020204" pitchFamily="34" charset="0"/>
                        </a:rPr>
                        <a:t>Fases</a:t>
                      </a:r>
                      <a:r>
                        <a:rPr kumimoji="0" lang="fr-BE" sz="1600" b="1" i="1" u="none" strike="noStrike" cap="none" normalizeH="0" baseline="0" dirty="0" smtClean="0">
                          <a:ln>
                            <a:noFill/>
                          </a:ln>
                          <a:effectLst/>
                          <a:latin typeface="Arial" panose="020B0604020202020204" pitchFamily="34" charset="0"/>
                          <a:cs typeface="Arial" panose="020B0604020202020204" pitchFamily="34" charset="0"/>
                        </a:rPr>
                        <a:t> de la </a:t>
                      </a:r>
                      <a:r>
                        <a:rPr kumimoji="0" lang="fr-BE" sz="1600" b="1" i="1" u="none" strike="noStrike" cap="none" normalizeH="0" baseline="0" dirty="0" err="1" smtClean="0">
                          <a:ln>
                            <a:noFill/>
                          </a:ln>
                          <a:effectLst/>
                          <a:latin typeface="Arial" panose="020B0604020202020204" pitchFamily="34" charset="0"/>
                          <a:cs typeface="Arial" panose="020B0604020202020204" pitchFamily="34" charset="0"/>
                        </a:rPr>
                        <a:t>producción</a:t>
                      </a:r>
                      <a:endParaRPr kumimoji="0" lang="fr-BE" sz="1600" b="1" i="1"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1400" u="none" strike="noStrike" cap="none" normalizeH="0" baseline="0" dirty="0" err="1" smtClean="0">
                          <a:ln>
                            <a:noFill/>
                          </a:ln>
                          <a:effectLst/>
                          <a:latin typeface="Arial" panose="020B0604020202020204" pitchFamily="34" charset="0"/>
                          <a:cs typeface="Arial" panose="020B0604020202020204" pitchFamily="34" charset="0"/>
                        </a:rPr>
                        <a:t>Todas</a:t>
                      </a:r>
                      <a:r>
                        <a:rPr kumimoji="0" lang="fr-BE" sz="1400" u="none" strike="noStrike" cap="none" normalizeH="0" baseline="0" dirty="0" smtClean="0">
                          <a:ln>
                            <a:noFill/>
                          </a:ln>
                          <a:effectLst/>
                          <a:latin typeface="Arial" panose="020B0604020202020204" pitchFamily="34" charset="0"/>
                          <a:cs typeface="Arial" panose="020B0604020202020204" pitchFamily="34" charset="0"/>
                        </a:rPr>
                        <a:t> en el </a:t>
                      </a:r>
                      <a:r>
                        <a:rPr kumimoji="0" lang="fr-BE" sz="1400" u="none" strike="noStrike" cap="none" normalizeH="0" baseline="0" dirty="0" err="1" smtClean="0">
                          <a:ln>
                            <a:noFill/>
                          </a:ln>
                          <a:effectLst/>
                          <a:latin typeface="Arial" panose="020B0604020202020204" pitchFamily="34" charset="0"/>
                          <a:cs typeface="Arial" panose="020B0604020202020204" pitchFamily="34" charset="0"/>
                        </a:rPr>
                        <a:t>área</a:t>
                      </a:r>
                      <a:endParaRPr kumimoji="0" lang="fr-BE"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400" u="none" strike="noStrike" cap="none" normalizeH="0" baseline="0" dirty="0" smtClean="0">
                          <a:ln>
                            <a:noFill/>
                          </a:ln>
                          <a:effectLst/>
                          <a:latin typeface="Arial" panose="020B0604020202020204" pitchFamily="34" charset="0"/>
                          <a:cs typeface="Arial" panose="020B0604020202020204" pitchFamily="34" charset="0"/>
                        </a:rPr>
                        <a:t>Por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lo</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menos una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en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el</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área</a:t>
                      </a:r>
                      <a:endParaRPr kumimoji="0" lang="pt-BR"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Puede</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ser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producida</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en</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a:t>
                      </a:r>
                      <a:r>
                        <a:rPr kumimoji="0" lang="pt-BR" sz="1400" u="none" strike="noStrike" cap="none" normalizeH="0" baseline="0" dirty="0" err="1" smtClean="0">
                          <a:ln>
                            <a:noFill/>
                          </a:ln>
                          <a:effectLst/>
                          <a:latin typeface="Arial" panose="020B0604020202020204" pitchFamily="34" charset="0"/>
                          <a:cs typeface="Arial" panose="020B0604020202020204" pitchFamily="34" charset="0"/>
                        </a:rPr>
                        <a:t>cualquier</a:t>
                      </a:r>
                      <a:r>
                        <a:rPr kumimoji="0" lang="pt-BR" sz="1400" u="none" strike="noStrike" cap="none" normalizeH="0" baseline="0" dirty="0" smtClean="0">
                          <a:ln>
                            <a:noFill/>
                          </a:ln>
                          <a:effectLst/>
                          <a:latin typeface="Arial" panose="020B0604020202020204" pitchFamily="34" charset="0"/>
                          <a:cs typeface="Arial" panose="020B0604020202020204" pitchFamily="34" charset="0"/>
                        </a:rPr>
                        <a:t> sitio</a:t>
                      </a:r>
                      <a:endParaRPr kumimoji="0" lang="pt-BR"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r>
              <a:tr h="595484">
                <a:tc>
                  <a:txBody>
                    <a:body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1600" b="1" i="1" u="none" strike="noStrike" cap="none" normalizeH="0" baseline="0" dirty="0" err="1" smtClean="0">
                          <a:ln>
                            <a:noFill/>
                          </a:ln>
                          <a:effectLst/>
                          <a:latin typeface="Arial" panose="020B0604020202020204" pitchFamily="34" charset="0"/>
                          <a:cs typeface="Arial" panose="020B0604020202020204" pitchFamily="34" charset="0"/>
                        </a:rPr>
                        <a:t>Origen</a:t>
                      </a:r>
                      <a:r>
                        <a:rPr kumimoji="0" lang="fr-BE" sz="1600" b="1" i="1" u="none" strike="noStrike" cap="none" normalizeH="0" baseline="0" dirty="0" smtClean="0">
                          <a:ln>
                            <a:noFill/>
                          </a:ln>
                          <a:effectLst/>
                          <a:latin typeface="Arial" panose="020B0604020202020204" pitchFamily="34" charset="0"/>
                          <a:cs typeface="Arial" panose="020B0604020202020204" pitchFamily="34" charset="0"/>
                        </a:rPr>
                        <a:t> de </a:t>
                      </a:r>
                      <a:r>
                        <a:rPr kumimoji="0" lang="fr-BE" sz="1600" b="1" i="1" u="none" strike="noStrike" cap="none" normalizeH="0" baseline="0" dirty="0" err="1" smtClean="0">
                          <a:ln>
                            <a:noFill/>
                          </a:ln>
                          <a:effectLst/>
                          <a:latin typeface="Arial" panose="020B0604020202020204" pitchFamily="34" charset="0"/>
                          <a:cs typeface="Arial" panose="020B0604020202020204" pitchFamily="34" charset="0"/>
                        </a:rPr>
                        <a:t>Materias</a:t>
                      </a:r>
                      <a:r>
                        <a:rPr kumimoji="0" lang="fr-BE" sz="1600" b="1" i="1" u="none" strike="noStrike" cap="none" normalizeH="0" baseline="0" dirty="0" smtClean="0">
                          <a:ln>
                            <a:noFill/>
                          </a:ln>
                          <a:effectLst/>
                          <a:latin typeface="Arial" panose="020B0604020202020204" pitchFamily="34" charset="0"/>
                          <a:cs typeface="Arial" panose="020B0604020202020204" pitchFamily="34" charset="0"/>
                        </a:rPr>
                        <a:t> primas</a:t>
                      </a:r>
                      <a:endParaRPr kumimoji="0" lang="fr-BE" sz="1600" b="1" i="1"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1400" u="none" strike="noStrike" cap="none" normalizeH="0" baseline="0" dirty="0" smtClean="0">
                          <a:ln>
                            <a:noFill/>
                          </a:ln>
                          <a:effectLst/>
                          <a:latin typeface="Arial" panose="020B0604020202020204" pitchFamily="34" charset="0"/>
                          <a:cs typeface="Arial" panose="020B0604020202020204" pitchFamily="34" charset="0"/>
                        </a:rPr>
                        <a:t>En el </a:t>
                      </a:r>
                      <a:r>
                        <a:rPr kumimoji="0" lang="fr-BE" sz="1400" u="none" strike="noStrike" cap="none" normalizeH="0" baseline="0" dirty="0" err="1" smtClean="0">
                          <a:ln>
                            <a:noFill/>
                          </a:ln>
                          <a:effectLst/>
                          <a:latin typeface="Arial" panose="020B0604020202020204" pitchFamily="34" charset="0"/>
                          <a:cs typeface="Arial" panose="020B0604020202020204" pitchFamily="34" charset="0"/>
                        </a:rPr>
                        <a:t>área</a:t>
                      </a:r>
                      <a:endParaRPr kumimoji="0" lang="fr-BE"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1400" u="none" strike="noStrike" cap="none" normalizeH="0" baseline="0" dirty="0" smtClean="0">
                          <a:ln>
                            <a:noFill/>
                          </a:ln>
                          <a:effectLst/>
                          <a:latin typeface="Arial" panose="020B0604020202020204" pitchFamily="34" charset="0"/>
                          <a:cs typeface="Arial" panose="020B0604020202020204" pitchFamily="34" charset="0"/>
                        </a:rPr>
                        <a:t>Flexible</a:t>
                      </a:r>
                      <a:endParaRPr kumimoji="0" lang="fr-BE" sz="1400" b="0" i="0" u="none" strike="noStrike" cap="none" normalizeH="0" baseline="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c>
                  <a:txBody>
                    <a:body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BE" sz="1400" u="none" strike="noStrike" cap="none" normalizeH="0" baseline="0" dirty="0" smtClean="0">
                          <a:ln>
                            <a:noFill/>
                          </a:ln>
                          <a:effectLst/>
                          <a:latin typeface="Arial" panose="020B0604020202020204" pitchFamily="34" charset="0"/>
                          <a:cs typeface="Arial" panose="020B0604020202020204" pitchFamily="34" charset="0"/>
                        </a:rPr>
                        <a:t>Sin </a:t>
                      </a:r>
                      <a:r>
                        <a:rPr kumimoji="0" lang="es-ES" sz="1400" u="none" strike="noStrike" cap="none" normalizeH="0" baseline="0" noProof="0" dirty="0" smtClean="0">
                          <a:ln>
                            <a:noFill/>
                          </a:ln>
                          <a:effectLst/>
                          <a:latin typeface="Arial" panose="020B0604020202020204" pitchFamily="34" charset="0"/>
                          <a:cs typeface="Arial" panose="020B0604020202020204" pitchFamily="34" charset="0"/>
                        </a:rPr>
                        <a:t>límites</a:t>
                      </a:r>
                      <a:endParaRPr kumimoji="0" lang="es-ES" sz="1400" b="0" i="0" u="none" strike="noStrike" cap="none" normalizeH="0" baseline="0" noProof="0" dirty="0" smtClean="0">
                        <a:ln>
                          <a:noFill/>
                        </a:ln>
                        <a:solidFill>
                          <a:srgbClr val="000000"/>
                        </a:solidFill>
                        <a:effectLst/>
                        <a:latin typeface="Arial" panose="020B0604020202020204" pitchFamily="34" charset="0"/>
                        <a:ea typeface="Microsoft YaHei" charset="-122"/>
                        <a:cs typeface="Arial" panose="020B0604020202020204" pitchFamily="34" charset="0"/>
                      </a:endParaRPr>
                    </a:p>
                  </a:txBody>
                  <a:tcPr marL="90000" marR="90000" horzOverflow="overflow"/>
                </a:tc>
              </a:tr>
            </a:tbl>
          </a:graphicData>
        </a:graphic>
      </p:graphicFrame>
      <p:sp>
        <p:nvSpPr>
          <p:cNvPr id="11335" name="Text Box 71"/>
          <p:cNvSpPr txBox="1">
            <a:spLocks noChangeArrowheads="1"/>
          </p:cNvSpPr>
          <p:nvPr/>
        </p:nvSpPr>
        <p:spPr bwMode="auto">
          <a:xfrm>
            <a:off x="468312" y="476672"/>
            <a:ext cx="8231187" cy="936625"/>
          </a:xfrm>
          <a:prstGeom prst="rect">
            <a:avLst/>
          </a:prstGeom>
          <a:noFill/>
          <a:ln w="19050" cap="flat">
            <a:noFill/>
            <a:round/>
            <a:headEnd/>
            <a:tailEnd/>
          </a:ln>
          <a:effectLst/>
        </p:spPr>
        <p:txBody>
          <a:bodyPr lIns="90000" tIns="46800" rIns="90000" bIns="46800" anchor="ctr"/>
          <a:lstStyle/>
          <a:p>
            <a:pPr marL="358775" indent="-355600">
              <a:buClrTx/>
              <a:buFontTx/>
              <a:buNone/>
              <a:tabLst>
                <a:tab pos="358775" algn="l"/>
                <a:tab pos="911225" algn="l"/>
                <a:tab pos="1825625" algn="l"/>
                <a:tab pos="2740025" algn="l"/>
                <a:tab pos="3654425" algn="l"/>
                <a:tab pos="4568825" algn="l"/>
                <a:tab pos="5483225" algn="l"/>
                <a:tab pos="6397625" algn="l"/>
                <a:tab pos="7312025" algn="l"/>
                <a:tab pos="8226425" algn="l"/>
                <a:tab pos="9140825" algn="l"/>
                <a:tab pos="10055225" algn="l"/>
                <a:tab pos="10056813" algn="l"/>
                <a:tab pos="10514013" algn="l"/>
              </a:tabLst>
            </a:pPr>
            <a:r>
              <a:rPr lang="es-ES" sz="2500" b="1" dirty="0" smtClean="0">
                <a:solidFill>
                  <a:srgbClr val="0000CC"/>
                </a:solidFill>
                <a:latin typeface="Arial" pitchFamily="34" charset="0"/>
                <a:cs typeface="Arial" pitchFamily="34" charset="0"/>
              </a:rPr>
              <a:t>RESUMEN</a:t>
            </a:r>
            <a:endParaRPr lang="es-ES" sz="2500" b="1" dirty="0">
              <a:solidFill>
                <a:srgbClr val="0000CC"/>
              </a:solidFill>
              <a:latin typeface="Arial" pitchFamily="34" charset="0"/>
              <a:cs typeface="Arial" pitchFamily="34" charset="0"/>
            </a:endParaRPr>
          </a:p>
        </p:txBody>
      </p:sp>
      <p:pic>
        <p:nvPicPr>
          <p:cNvPr id="8" name="Picture 8"/>
          <p:cNvPicPr>
            <a:picLocks noChangeAspect="1" noChangeArrowheads="1"/>
          </p:cNvPicPr>
          <p:nvPr/>
        </p:nvPicPr>
        <p:blipFill>
          <a:blip r:embed="rId3" cstate="screen"/>
          <a:srcRect/>
          <a:stretch>
            <a:fillRect/>
          </a:stretch>
        </p:blipFill>
        <p:spPr bwMode="auto">
          <a:xfrm>
            <a:off x="5177247" y="609216"/>
            <a:ext cx="906921" cy="875568"/>
          </a:xfrm>
          <a:prstGeom prst="rect">
            <a:avLst/>
          </a:prstGeom>
          <a:noFill/>
          <a:ln w="9525">
            <a:noFill/>
            <a:miter lim="800000"/>
            <a:headEnd/>
            <a:tailEnd/>
          </a:ln>
        </p:spPr>
      </p:pic>
      <p:pic>
        <p:nvPicPr>
          <p:cNvPr id="9" name="Picture 7"/>
          <p:cNvPicPr>
            <a:picLocks noChangeAspect="1" noChangeArrowheads="1"/>
          </p:cNvPicPr>
          <p:nvPr/>
        </p:nvPicPr>
        <p:blipFill>
          <a:blip r:embed="rId4" cstate="screen"/>
          <a:srcRect/>
          <a:stretch>
            <a:fillRect/>
          </a:stretch>
        </p:blipFill>
        <p:spPr bwMode="auto">
          <a:xfrm>
            <a:off x="3068593" y="537560"/>
            <a:ext cx="927343" cy="947224"/>
          </a:xfrm>
          <a:prstGeom prst="rect">
            <a:avLst/>
          </a:prstGeom>
          <a:noFill/>
          <a:ln w="9525">
            <a:noFill/>
            <a:miter lim="800000"/>
            <a:headEnd/>
            <a:tailEnd/>
          </a:ln>
        </p:spPr>
      </p:pic>
      <p:pic>
        <p:nvPicPr>
          <p:cNvPr id="10" name="Imagen 9"/>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7163767" y="548159"/>
            <a:ext cx="936625" cy="936625"/>
          </a:xfrm>
          <a:prstGeom prst="rect">
            <a:avLst/>
          </a:prstGeom>
        </p:spPr>
      </p:pic>
      <p:pic>
        <p:nvPicPr>
          <p:cNvPr id="11" name="Imagen 10"/>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7308303" y="0"/>
            <a:ext cx="1841281" cy="52551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1042988" y="730731"/>
            <a:ext cx="6842125" cy="75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500" b="1" dirty="0">
                <a:solidFill>
                  <a:srgbClr val="0000CC"/>
                </a:solidFill>
                <a:cs typeface="Arial" pitchFamily="34" charset="0"/>
              </a:rPr>
              <a:t>Términos de calidad facultativos</a:t>
            </a:r>
          </a:p>
          <a:p>
            <a:pPr algn="ctr" eaLnBrk="1" hangingPunct="1"/>
            <a:r>
              <a:rPr lang="es-ES" altLang="es-ES" dirty="0"/>
              <a:t>(Título IV del Reglamento (UE) 1151/2012)</a:t>
            </a:r>
          </a:p>
        </p:txBody>
      </p:sp>
      <p:sp>
        <p:nvSpPr>
          <p:cNvPr id="16387" name="2 CuadroTexto"/>
          <p:cNvSpPr txBox="1">
            <a:spLocks noChangeArrowheads="1"/>
          </p:cNvSpPr>
          <p:nvPr/>
        </p:nvSpPr>
        <p:spPr bwMode="auto">
          <a:xfrm>
            <a:off x="539750" y="1556792"/>
            <a:ext cx="7993063" cy="236988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s-ES" altLang="es-ES" sz="1600" dirty="0"/>
              <a:t>Se refieren a:</a:t>
            </a:r>
          </a:p>
          <a:p>
            <a:pPr eaLnBrk="1" hangingPunct="1">
              <a:buFont typeface="Arial" panose="020B0604020202020204" pitchFamily="34" charset="0"/>
              <a:buChar char="•"/>
            </a:pPr>
            <a:r>
              <a:rPr lang="es-ES" altLang="es-ES" sz="1600" dirty="0"/>
              <a:t> Una característica de una o más categorías de producto</a:t>
            </a:r>
          </a:p>
          <a:p>
            <a:pPr eaLnBrk="1" hangingPunct="1">
              <a:buFont typeface="Arial" panose="020B0604020202020204" pitchFamily="34" charset="0"/>
              <a:buChar char="•"/>
            </a:pPr>
            <a:r>
              <a:rPr lang="es-ES" altLang="es-ES" sz="1600" dirty="0"/>
              <a:t> Un atributo de su producción o transformación</a:t>
            </a:r>
          </a:p>
          <a:p>
            <a:pPr eaLnBrk="1" hangingPunct="1">
              <a:spcBef>
                <a:spcPts val="1200"/>
              </a:spcBef>
            </a:pPr>
            <a:r>
              <a:rPr lang="es-ES" altLang="es-ES" sz="1600" dirty="0"/>
              <a:t>Que se aplica en zonas específicas</a:t>
            </a:r>
          </a:p>
          <a:p>
            <a:pPr eaLnBrk="1" hangingPunct="1"/>
            <a:endParaRPr lang="es-ES" altLang="es-ES" sz="1600" dirty="0"/>
          </a:p>
          <a:p>
            <a:pPr eaLnBrk="1" hangingPunct="1"/>
            <a:r>
              <a:rPr lang="es-ES" altLang="es-ES" sz="1600" dirty="0"/>
              <a:t>Su uso aporta valor añadido al producto</a:t>
            </a:r>
          </a:p>
          <a:p>
            <a:pPr eaLnBrk="1" hangingPunct="1"/>
            <a:endParaRPr lang="es-ES" altLang="es-ES" sz="1600" dirty="0"/>
          </a:p>
          <a:p>
            <a:pPr eaLnBrk="1" hangingPunct="1"/>
            <a:r>
              <a:rPr lang="es-ES" altLang="es-ES" sz="1600" dirty="0"/>
              <a:t>Deben tener una dimensión europea</a:t>
            </a:r>
          </a:p>
        </p:txBody>
      </p:sp>
      <p:sp>
        <p:nvSpPr>
          <p:cNvPr id="16388" name="4 CuadroTexto"/>
          <p:cNvSpPr txBox="1">
            <a:spLocks noChangeArrowheads="1"/>
          </p:cNvSpPr>
          <p:nvPr/>
        </p:nvSpPr>
        <p:spPr bwMode="auto">
          <a:xfrm>
            <a:off x="539750" y="4365104"/>
            <a:ext cx="7993063" cy="2231380"/>
          </a:xfrm>
          <a:prstGeom prst="rect">
            <a:avLst/>
          </a:prstGeom>
          <a:noFill/>
          <a:ln w="19050">
            <a:solidFill>
              <a:schemeClr val="accent2">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b="1" dirty="0">
                <a:solidFill>
                  <a:srgbClr val="0000CC"/>
                </a:solidFill>
                <a:cs typeface="Arial" pitchFamily="34" charset="0"/>
              </a:rPr>
              <a:t>“</a:t>
            </a:r>
            <a:r>
              <a:rPr lang="es-ES" altLang="es-ES" b="1" u="sng" dirty="0">
                <a:solidFill>
                  <a:srgbClr val="0000CC"/>
                </a:solidFill>
                <a:cs typeface="Arial" pitchFamily="34" charset="0"/>
              </a:rPr>
              <a:t>Producto de montaña</a:t>
            </a:r>
            <a:r>
              <a:rPr lang="es-ES" altLang="es-ES" b="1" dirty="0" smtClean="0">
                <a:solidFill>
                  <a:srgbClr val="0000CC"/>
                </a:solidFill>
                <a:cs typeface="Arial" pitchFamily="34" charset="0"/>
              </a:rPr>
              <a:t>”</a:t>
            </a:r>
            <a:endParaRPr lang="es-ES" altLang="es-ES" dirty="0"/>
          </a:p>
          <a:p>
            <a:pPr marL="285750" indent="-285750" algn="just" eaLnBrk="1" hangingPunct="1">
              <a:spcBef>
                <a:spcPts val="600"/>
              </a:spcBef>
              <a:spcAft>
                <a:spcPts val="600"/>
              </a:spcAft>
              <a:buFont typeface="Wingdings" panose="05000000000000000000" pitchFamily="2" charset="2"/>
              <a:buChar char="ü"/>
            </a:pPr>
            <a:r>
              <a:rPr lang="es-ES" altLang="es-ES" sz="1600" dirty="0"/>
              <a:t>Las materias primas y los piensos deben provenir fundamentalmente de zonas de montaña.</a:t>
            </a:r>
          </a:p>
          <a:p>
            <a:pPr marL="285750" indent="-285750" algn="just" eaLnBrk="1" hangingPunct="1">
              <a:spcBef>
                <a:spcPts val="600"/>
              </a:spcBef>
              <a:spcAft>
                <a:spcPts val="600"/>
              </a:spcAft>
              <a:buFont typeface="Wingdings" panose="05000000000000000000" pitchFamily="2" charset="2"/>
              <a:buChar char="ü"/>
            </a:pPr>
            <a:r>
              <a:rPr lang="es-ES" altLang="es-ES" sz="1600" dirty="0"/>
              <a:t>En el caso de productos transformados, la transformación se efectúa igualmente en zonas de montaña.</a:t>
            </a:r>
          </a:p>
          <a:p>
            <a:pPr marL="285750" indent="-285750" algn="just" eaLnBrk="1" hangingPunct="1">
              <a:spcBef>
                <a:spcPts val="600"/>
              </a:spcBef>
              <a:spcAft>
                <a:spcPts val="600"/>
              </a:spcAft>
              <a:buFont typeface="Wingdings" panose="05000000000000000000" pitchFamily="2" charset="2"/>
              <a:buChar char="ü"/>
            </a:pPr>
            <a:r>
              <a:rPr lang="es-ES" altLang="es-ES" sz="1600" dirty="0"/>
              <a:t>Zonas de montaña: Las definidas en el art. 18.1 del Reglamento (CE) nº 1257/1999</a:t>
            </a:r>
            <a:r>
              <a:rPr lang="es-ES" altLang="es-ES" sz="1600" dirty="0" smtClean="0"/>
              <a:t>.</a:t>
            </a:r>
            <a:endParaRPr lang="es-ES" altLang="es-ES" sz="1600" dirty="0"/>
          </a:p>
        </p:txBody>
      </p:sp>
      <p:pic>
        <p:nvPicPr>
          <p:cNvPr id="6" name="Imagen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1967552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1042988" y="730731"/>
            <a:ext cx="6842125" cy="75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500" b="1" dirty="0">
                <a:solidFill>
                  <a:srgbClr val="0000CC"/>
                </a:solidFill>
                <a:cs typeface="Arial" pitchFamily="34" charset="0"/>
              </a:rPr>
              <a:t>Términos </a:t>
            </a:r>
            <a:r>
              <a:rPr lang="es-ES" altLang="es-ES" sz="2500" b="1" dirty="0" smtClean="0">
                <a:solidFill>
                  <a:srgbClr val="0000CC"/>
                </a:solidFill>
                <a:cs typeface="Arial" pitchFamily="34" charset="0"/>
              </a:rPr>
              <a:t>Tradicionales de Vinos</a:t>
            </a:r>
            <a:endParaRPr lang="es-ES" altLang="es-ES" sz="2500" b="1" dirty="0">
              <a:solidFill>
                <a:srgbClr val="0000CC"/>
              </a:solidFill>
              <a:cs typeface="Arial" pitchFamily="34" charset="0"/>
            </a:endParaRPr>
          </a:p>
          <a:p>
            <a:pPr algn="ctr" eaLnBrk="1" hangingPunct="1"/>
            <a:r>
              <a:rPr lang="es-ES" altLang="es-ES" dirty="0" smtClean="0"/>
              <a:t>(Artículo 112 del </a:t>
            </a:r>
            <a:r>
              <a:rPr lang="es-ES" altLang="es-ES" dirty="0"/>
              <a:t>Reglamento (UE) </a:t>
            </a:r>
            <a:r>
              <a:rPr lang="es-ES" altLang="es-ES" dirty="0" smtClean="0"/>
              <a:t>1308/2013)</a:t>
            </a:r>
            <a:endParaRPr lang="es-ES" altLang="es-ES" dirty="0"/>
          </a:p>
        </p:txBody>
      </p:sp>
      <p:sp>
        <p:nvSpPr>
          <p:cNvPr id="16387" name="2 CuadroTexto"/>
          <p:cNvSpPr txBox="1">
            <a:spLocks noChangeArrowheads="1"/>
          </p:cNvSpPr>
          <p:nvPr/>
        </p:nvSpPr>
        <p:spPr bwMode="auto">
          <a:xfrm>
            <a:off x="523543" y="1772816"/>
            <a:ext cx="8209285" cy="443198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s-ES" altLang="es-ES" dirty="0" smtClean="0"/>
              <a:t>Son </a:t>
            </a:r>
            <a:r>
              <a:rPr lang="es-ES" altLang="es-ES" b="1" dirty="0" smtClean="0"/>
              <a:t>expresiones tradicionalmente empleadas y reguladas en los EEMM</a:t>
            </a:r>
            <a:r>
              <a:rPr lang="es-ES" altLang="es-ES" dirty="0" smtClean="0"/>
              <a:t>. </a:t>
            </a:r>
          </a:p>
          <a:p>
            <a:pPr eaLnBrk="1" hangingPunct="1">
              <a:spcAft>
                <a:spcPts val="1200"/>
              </a:spcAft>
            </a:pPr>
            <a:r>
              <a:rPr lang="es-ES" altLang="es-ES" sz="1600" dirty="0" smtClean="0"/>
              <a:t>Hay dos tipos:</a:t>
            </a:r>
          </a:p>
          <a:p>
            <a:pPr marL="285750" indent="-285750" eaLnBrk="1" hangingPunct="1">
              <a:spcAft>
                <a:spcPts val="1200"/>
              </a:spcAft>
              <a:buFont typeface="Arial" panose="020B0604020202020204" pitchFamily="34" charset="0"/>
              <a:buChar char="•"/>
            </a:pPr>
            <a:r>
              <a:rPr lang="es-ES" altLang="es-ES" sz="1600" dirty="0" smtClean="0"/>
              <a:t>Tipo A: indica que el producto está acogido a una DOP o IGP conforme a la legislación de la UE o nacional.</a:t>
            </a:r>
            <a:endParaRPr lang="es-ES" altLang="es-ES" sz="1600" dirty="0"/>
          </a:p>
          <a:p>
            <a:pPr lvl="1" eaLnBrk="1" hangingPunct="1">
              <a:spcAft>
                <a:spcPts val="1200"/>
              </a:spcAft>
            </a:pPr>
            <a:r>
              <a:rPr lang="es-ES" altLang="es-ES" sz="1400" dirty="0" smtClean="0"/>
              <a:t>	Para España son: </a:t>
            </a:r>
            <a:r>
              <a:rPr lang="es-ES" altLang="es-ES" sz="1400" i="1" dirty="0" smtClean="0"/>
              <a:t>Denominación de Origen, Denominación de Origen Calificada, Vino de Pago y Vino de Calidad </a:t>
            </a:r>
            <a:r>
              <a:rPr lang="es-ES" altLang="es-ES" sz="1400" dirty="0" smtClean="0"/>
              <a:t>(para </a:t>
            </a:r>
            <a:r>
              <a:rPr lang="es-ES" altLang="es-ES" sz="1400" dirty="0" err="1" smtClean="0"/>
              <a:t>DOPs</a:t>
            </a:r>
            <a:r>
              <a:rPr lang="es-ES" altLang="es-ES" sz="1400" dirty="0" smtClean="0"/>
              <a:t>). </a:t>
            </a:r>
            <a:r>
              <a:rPr lang="es-ES" altLang="es-ES" sz="1400" i="1" dirty="0" smtClean="0"/>
              <a:t>Vino de la tierra </a:t>
            </a:r>
            <a:r>
              <a:rPr lang="es-ES" altLang="es-ES" sz="1400" dirty="0" smtClean="0"/>
              <a:t>(para </a:t>
            </a:r>
            <a:r>
              <a:rPr lang="es-ES" altLang="es-ES" sz="1400" dirty="0" err="1" smtClean="0"/>
              <a:t>IGPs</a:t>
            </a:r>
            <a:r>
              <a:rPr lang="es-ES" altLang="es-ES" sz="1400" dirty="0" smtClean="0"/>
              <a:t>)</a:t>
            </a:r>
          </a:p>
          <a:p>
            <a:pPr marL="285750" indent="-285750" eaLnBrk="1" hangingPunct="1">
              <a:spcAft>
                <a:spcPts val="1200"/>
              </a:spcAft>
              <a:buFont typeface="Arial" panose="020B0604020202020204" pitchFamily="34" charset="0"/>
              <a:buChar char="•"/>
            </a:pPr>
            <a:r>
              <a:rPr lang="es-ES" altLang="es-ES" sz="1600" dirty="0" smtClean="0"/>
              <a:t>Tipo B: indica el método de elaboración o envejecimiento o la calidad, color, tipo de lugar, o un acontecimiento concreto vinculado a la historia del producto con DOP/IGP.</a:t>
            </a:r>
          </a:p>
          <a:p>
            <a:pPr lvl="1" indent="0" eaLnBrk="1" hangingPunct="1">
              <a:spcAft>
                <a:spcPts val="1200"/>
              </a:spcAft>
            </a:pPr>
            <a:r>
              <a:rPr lang="es-ES" altLang="es-ES" sz="1400" dirty="0" smtClean="0"/>
              <a:t>Algunos ejemplos para España son: </a:t>
            </a:r>
            <a:r>
              <a:rPr lang="es-ES" altLang="es-ES" sz="1400" i="1" dirty="0" smtClean="0"/>
              <a:t>Crianza, Reserva, Gran Reserva, Fino, Amontillado, Chacolí</a:t>
            </a:r>
            <a:r>
              <a:rPr lang="es-ES" altLang="es-ES" sz="1400" dirty="0" smtClean="0"/>
              <a:t>…</a:t>
            </a:r>
          </a:p>
          <a:p>
            <a:pPr marL="285750" indent="-285750" eaLnBrk="1" hangingPunct="1">
              <a:spcAft>
                <a:spcPts val="1200"/>
              </a:spcAft>
              <a:buFont typeface="Arial" panose="020B0604020202020204" pitchFamily="34" charset="0"/>
              <a:buChar char="•"/>
            </a:pPr>
            <a:endParaRPr lang="es-ES" altLang="es-ES" sz="1600" dirty="0" smtClean="0"/>
          </a:p>
          <a:p>
            <a:pPr eaLnBrk="1" hangingPunct="1">
              <a:spcAft>
                <a:spcPts val="1200"/>
              </a:spcAft>
            </a:pPr>
            <a:endParaRPr lang="es-ES" altLang="es-ES" sz="1600" dirty="0" smtClean="0"/>
          </a:p>
          <a:p>
            <a:pPr eaLnBrk="1" hangingPunct="1">
              <a:spcAft>
                <a:spcPts val="1200"/>
              </a:spcAft>
            </a:pPr>
            <a:endParaRPr lang="es-ES" altLang="es-ES" sz="1600" dirty="0"/>
          </a:p>
        </p:txBody>
      </p:sp>
      <p:sp>
        <p:nvSpPr>
          <p:cNvPr id="16388" name="4 CuadroTexto"/>
          <p:cNvSpPr txBox="1">
            <a:spLocks noChangeArrowheads="1"/>
          </p:cNvSpPr>
          <p:nvPr/>
        </p:nvSpPr>
        <p:spPr bwMode="auto">
          <a:xfrm>
            <a:off x="755576" y="5229200"/>
            <a:ext cx="7704856" cy="923330"/>
          </a:xfrm>
          <a:prstGeom prst="rect">
            <a:avLst/>
          </a:prstGeom>
          <a:solidFill>
            <a:schemeClr val="accent2">
              <a:lumMod val="20000"/>
              <a:lumOff val="80000"/>
            </a:schemeClr>
          </a:solidFill>
          <a:ln w="19050">
            <a:solidFill>
              <a:schemeClr val="accent2">
                <a:lumMod val="75000"/>
              </a:schemeClr>
            </a:solidFill>
            <a:miter lim="800000"/>
            <a:headEnd/>
            <a:tailEnd/>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spcAft>
                <a:spcPts val="600"/>
              </a:spcAft>
            </a:pPr>
            <a:r>
              <a:rPr lang="es-ES" altLang="es-ES" dirty="0" smtClean="0"/>
              <a:t>Los términos tradicionales estarán </a:t>
            </a:r>
            <a:r>
              <a:rPr lang="es-ES" altLang="es-ES" b="1" dirty="0" smtClean="0"/>
              <a:t>protegidos</a:t>
            </a:r>
            <a:r>
              <a:rPr lang="es-ES" altLang="es-ES" dirty="0" smtClean="0"/>
              <a:t> únicamente en la </a:t>
            </a:r>
            <a:r>
              <a:rPr lang="es-ES" altLang="es-ES" b="1" dirty="0" smtClean="0"/>
              <a:t>lengua</a:t>
            </a:r>
            <a:r>
              <a:rPr lang="es-ES" altLang="es-ES" dirty="0" smtClean="0"/>
              <a:t> y con respecto a las </a:t>
            </a:r>
            <a:r>
              <a:rPr lang="es-ES" altLang="es-ES" b="1" dirty="0" smtClean="0"/>
              <a:t>categorías de productos vitivinícolas </a:t>
            </a:r>
            <a:r>
              <a:rPr lang="es-ES" altLang="es-ES" dirty="0" smtClean="0"/>
              <a:t>que figuran en la </a:t>
            </a:r>
            <a:r>
              <a:rPr lang="es-ES" altLang="es-ES" b="1" dirty="0" smtClean="0"/>
              <a:t>solicitud</a:t>
            </a:r>
            <a:r>
              <a:rPr lang="es-ES" altLang="es-ES" dirty="0" smtClean="0"/>
              <a:t>. </a:t>
            </a:r>
            <a:endParaRPr lang="es-ES" altLang="es-ES" dirty="0"/>
          </a:p>
        </p:txBody>
      </p:sp>
      <p:pic>
        <p:nvPicPr>
          <p:cNvPr id="6" name="Imagen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3836079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8032" y="2391023"/>
            <a:ext cx="7772400" cy="1470025"/>
          </a:xfrm>
          <a:ln w="28575">
            <a:solidFill>
              <a:schemeClr val="accent6"/>
            </a:solidFill>
            <a:headEnd/>
            <a:tailEnd/>
          </a:ln>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r>
              <a:rPr lang="es-ES" altLang="es-ES" sz="4000" b="1" dirty="0" smtClean="0">
                <a:latin typeface="Arial" panose="020B0604020202020204" pitchFamily="34" charset="0"/>
                <a:cs typeface="Arial" panose="020B0604020202020204" pitchFamily="34" charset="0"/>
              </a:rPr>
              <a:t>TRÁMITES PARA EL REGISTRO </a:t>
            </a:r>
            <a:br>
              <a:rPr lang="es-ES" altLang="es-ES" sz="4000" b="1" dirty="0" smtClean="0">
                <a:latin typeface="Arial" panose="020B0604020202020204" pitchFamily="34" charset="0"/>
                <a:cs typeface="Arial" panose="020B0604020202020204" pitchFamily="34" charset="0"/>
              </a:rPr>
            </a:br>
            <a:r>
              <a:rPr lang="es-ES" altLang="es-ES" sz="4000" b="1" dirty="0" smtClean="0">
                <a:latin typeface="Arial" panose="020B0604020202020204" pitchFamily="34" charset="0"/>
                <a:cs typeface="Arial" panose="020B0604020202020204" pitchFamily="34" charset="0"/>
              </a:rPr>
              <a:t>DOP </a:t>
            </a:r>
            <a:r>
              <a:rPr lang="es-ES" altLang="es-ES" sz="4000" b="1" dirty="0">
                <a:latin typeface="Arial" panose="020B0604020202020204" pitchFamily="34" charset="0"/>
                <a:cs typeface="Arial" panose="020B0604020202020204" pitchFamily="34" charset="0"/>
              </a:rPr>
              <a:t>/</a:t>
            </a:r>
            <a:r>
              <a:rPr lang="es-ES" altLang="es-ES" sz="4000" b="1" dirty="0" smtClean="0">
                <a:latin typeface="Arial" panose="020B0604020202020204" pitchFamily="34" charset="0"/>
                <a:cs typeface="Arial" panose="020B0604020202020204" pitchFamily="34" charset="0"/>
              </a:rPr>
              <a:t> IGP</a:t>
            </a:r>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899608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428728" y="214290"/>
            <a:ext cx="4172000" cy="553075"/>
          </a:xfrm>
        </p:spPr>
        <p:style>
          <a:lnRef idx="2">
            <a:schemeClr val="accent2"/>
          </a:lnRef>
          <a:fillRef idx="1">
            <a:schemeClr val="lt1"/>
          </a:fillRef>
          <a:effectRef idx="0">
            <a:schemeClr val="accent2"/>
          </a:effectRef>
          <a:fontRef idx="minor">
            <a:schemeClr val="dk1"/>
          </a:fontRef>
        </p:style>
        <p:txBody>
          <a:bodyPr/>
          <a:lstStyle/>
          <a:p>
            <a:pPr eaLnBrk="1" hangingPunct="1"/>
            <a:r>
              <a:rPr lang="es-ES" altLang="es-ES" sz="2800" b="1" dirty="0" smtClean="0"/>
              <a:t>REGISTRO DOP / IGP</a:t>
            </a:r>
          </a:p>
        </p:txBody>
      </p:sp>
      <p:sp>
        <p:nvSpPr>
          <p:cNvPr id="21507" name="Rectangle 3"/>
          <p:cNvSpPr>
            <a:spLocks noGrp="1" noChangeArrowheads="1"/>
          </p:cNvSpPr>
          <p:nvPr>
            <p:ph type="subTitle" idx="1"/>
          </p:nvPr>
        </p:nvSpPr>
        <p:spPr>
          <a:xfrm>
            <a:off x="683568" y="1071546"/>
            <a:ext cx="8064500" cy="5357850"/>
          </a:xfrm>
        </p:spPr>
        <p:txBody>
          <a:bodyPr>
            <a:normAutofit fontScale="85000" lnSpcReduction="20000"/>
          </a:bodyPr>
          <a:lstStyle/>
          <a:p>
            <a:pPr algn="l" eaLnBrk="1" hangingPunct="1">
              <a:lnSpc>
                <a:spcPct val="90000"/>
              </a:lnSpc>
            </a:pPr>
            <a:r>
              <a:rPr lang="es-ES" altLang="es-ES" sz="2200" b="1" i="1" u="sng" dirty="0" smtClean="0">
                <a:solidFill>
                  <a:schemeClr val="tx1"/>
                </a:solidFill>
              </a:rPr>
              <a:t>1 etapa clave</a:t>
            </a:r>
          </a:p>
          <a:p>
            <a:pPr algn="l" eaLnBrk="1" hangingPunct="1">
              <a:lnSpc>
                <a:spcPct val="90000"/>
              </a:lnSpc>
            </a:pPr>
            <a:endParaRPr lang="es-ES" altLang="es-ES" sz="2200" dirty="0" smtClean="0">
              <a:solidFill>
                <a:schemeClr val="tx1"/>
              </a:solidFill>
            </a:endParaRPr>
          </a:p>
          <a:p>
            <a:pPr algn="l" eaLnBrk="1" hangingPunct="1">
              <a:lnSpc>
                <a:spcPct val="90000"/>
              </a:lnSpc>
            </a:pPr>
            <a:r>
              <a:rPr lang="es-ES" altLang="es-ES" sz="2200" dirty="0" smtClean="0">
                <a:solidFill>
                  <a:schemeClr val="tx1"/>
                </a:solidFill>
              </a:rPr>
              <a:t>Debe garantizar que el producto que se registre cumpla con los requisitos del régimen al que pertenece (DOP/IGP) </a:t>
            </a:r>
          </a:p>
          <a:p>
            <a:pPr algn="l" eaLnBrk="1" hangingPunct="1">
              <a:lnSpc>
                <a:spcPct val="90000"/>
              </a:lnSpc>
            </a:pPr>
            <a:endParaRPr lang="es-ES" altLang="es-ES" sz="2200" dirty="0" smtClean="0">
              <a:solidFill>
                <a:schemeClr val="tx1"/>
              </a:solidFill>
            </a:endParaRPr>
          </a:p>
          <a:p>
            <a:pPr algn="l" eaLnBrk="1" hangingPunct="1">
              <a:lnSpc>
                <a:spcPct val="90000"/>
              </a:lnSpc>
            </a:pPr>
            <a:r>
              <a:rPr lang="es-ES" altLang="es-ES" sz="2200" dirty="0" smtClean="0">
                <a:solidFill>
                  <a:schemeClr val="tx1"/>
                </a:solidFill>
              </a:rPr>
              <a:t>Concepto fundamental: Las </a:t>
            </a:r>
            <a:r>
              <a:rPr lang="es-ES" altLang="es-ES" sz="2200" dirty="0" err="1" smtClean="0">
                <a:solidFill>
                  <a:schemeClr val="tx1"/>
                </a:solidFill>
              </a:rPr>
              <a:t>DOPs</a:t>
            </a:r>
            <a:r>
              <a:rPr lang="es-ES" altLang="es-ES" sz="2200" dirty="0" smtClean="0">
                <a:solidFill>
                  <a:schemeClr val="tx1"/>
                </a:solidFill>
              </a:rPr>
              <a:t> e IGPS </a:t>
            </a:r>
            <a:r>
              <a:rPr lang="es-ES" altLang="es-ES" sz="2200" u="sng" dirty="0" smtClean="0">
                <a:solidFill>
                  <a:schemeClr val="tx1"/>
                </a:solidFill>
              </a:rPr>
              <a:t>no se crean, sino que se reconocen</a:t>
            </a:r>
          </a:p>
          <a:p>
            <a:pPr algn="l" eaLnBrk="1" hangingPunct="1">
              <a:lnSpc>
                <a:spcPct val="90000"/>
              </a:lnSpc>
            </a:pPr>
            <a:r>
              <a:rPr lang="es-ES" altLang="es-ES" sz="2200" u="sng" dirty="0" smtClean="0">
                <a:solidFill>
                  <a:schemeClr val="tx1"/>
                </a:solidFill>
              </a:rPr>
              <a:t>Evitar que se banalice la figura de calidad</a:t>
            </a:r>
          </a:p>
          <a:p>
            <a:pPr algn="l" eaLnBrk="1" hangingPunct="1">
              <a:lnSpc>
                <a:spcPct val="90000"/>
              </a:lnSpc>
            </a:pPr>
            <a:endParaRPr lang="es-ES" altLang="es-ES" sz="2200" dirty="0" smtClean="0">
              <a:solidFill>
                <a:schemeClr val="tx1"/>
              </a:solidFill>
            </a:endParaRPr>
          </a:p>
          <a:p>
            <a:pPr algn="l" eaLnBrk="1" hangingPunct="1">
              <a:lnSpc>
                <a:spcPct val="90000"/>
              </a:lnSpc>
            </a:pPr>
            <a:r>
              <a:rPr lang="es-ES" altLang="es-ES" sz="2200" dirty="0" smtClean="0">
                <a:solidFill>
                  <a:schemeClr val="tx1"/>
                </a:solidFill>
              </a:rPr>
              <a:t>Antes de iniciar la tramitación es conveniente:</a:t>
            </a:r>
            <a:endParaRPr lang="es-ES_tradnl" altLang="es-ES" sz="2200" dirty="0">
              <a:solidFill>
                <a:schemeClr val="tx1"/>
              </a:solidFill>
            </a:endParaRPr>
          </a:p>
          <a:p>
            <a:pPr marL="285750" indent="-285750" algn="l" eaLnBrk="1" hangingPunct="1">
              <a:lnSpc>
                <a:spcPct val="90000"/>
              </a:lnSpc>
              <a:spcBef>
                <a:spcPts val="1200"/>
              </a:spcBef>
              <a:buFont typeface="Arial" panose="020B0604020202020204" pitchFamily="34" charset="0"/>
              <a:buChar char="•"/>
            </a:pPr>
            <a:r>
              <a:rPr lang="es-ES_tradnl" altLang="es-ES" sz="2200" dirty="0" smtClean="0">
                <a:solidFill>
                  <a:schemeClr val="tx1"/>
                </a:solidFill>
              </a:rPr>
              <a:t>propuesta unánime del sector (tanto en aspectos técnicos como de la delimitación de la zona geográfica).</a:t>
            </a:r>
          </a:p>
          <a:p>
            <a:pPr marL="285750" indent="-285750" algn="l" eaLnBrk="1" hangingPunct="1">
              <a:lnSpc>
                <a:spcPct val="90000"/>
              </a:lnSpc>
              <a:spcBef>
                <a:spcPts val="1200"/>
              </a:spcBef>
              <a:buFont typeface="Arial" panose="020B0604020202020204" pitchFamily="34" charset="0"/>
              <a:buChar char="•"/>
            </a:pPr>
            <a:r>
              <a:rPr lang="es-ES_tradnl" altLang="es-ES" sz="2200" dirty="0" smtClean="0">
                <a:solidFill>
                  <a:schemeClr val="tx1"/>
                </a:solidFill>
              </a:rPr>
              <a:t>unanimidad entre las CCAA en la delimitación de la zona geográfica.</a:t>
            </a:r>
          </a:p>
          <a:p>
            <a:pPr marL="285750" indent="-285750" algn="l" eaLnBrk="1" hangingPunct="1">
              <a:lnSpc>
                <a:spcPct val="90000"/>
              </a:lnSpc>
              <a:spcBef>
                <a:spcPts val="1200"/>
              </a:spcBef>
              <a:buFont typeface="Arial" panose="020B0604020202020204" pitchFamily="34" charset="0"/>
              <a:buChar char="•"/>
            </a:pPr>
            <a:r>
              <a:rPr lang="es-ES_tradnl" altLang="es-ES" sz="2200" dirty="0" smtClean="0">
                <a:solidFill>
                  <a:schemeClr val="tx1"/>
                </a:solidFill>
              </a:rPr>
              <a:t>Pueden solicitar asesoría de la autoridad competente para la preparación del expediente</a:t>
            </a:r>
          </a:p>
          <a:p>
            <a:pPr algn="l" eaLnBrk="1" hangingPunct="1">
              <a:lnSpc>
                <a:spcPct val="90000"/>
              </a:lnSpc>
            </a:pPr>
            <a:endParaRPr lang="es-ES" altLang="es-ES" sz="2800" b="1" dirty="0" smtClean="0">
              <a:solidFill>
                <a:schemeClr val="tx1"/>
              </a:solidFill>
            </a:endParaRPr>
          </a:p>
          <a:p>
            <a:pPr algn="l" eaLnBrk="1" hangingPunct="1">
              <a:lnSpc>
                <a:spcPct val="90000"/>
              </a:lnSpc>
            </a:pPr>
            <a:r>
              <a:rPr lang="es-ES" altLang="es-ES" sz="2600" b="1" dirty="0" smtClean="0">
                <a:solidFill>
                  <a:schemeClr val="tx1"/>
                </a:solidFill>
              </a:rPr>
              <a:t>	Tramitación:</a:t>
            </a:r>
          </a:p>
          <a:p>
            <a:pPr lvl="2" algn="l" eaLnBrk="1" hangingPunct="1">
              <a:lnSpc>
                <a:spcPct val="90000"/>
              </a:lnSpc>
            </a:pPr>
            <a:endParaRPr lang="es-ES" altLang="es-ES" sz="2000" b="1" dirty="0" smtClean="0">
              <a:solidFill>
                <a:schemeClr val="tx1"/>
              </a:solidFill>
            </a:endParaRPr>
          </a:p>
          <a:p>
            <a:pPr lvl="2" algn="l" eaLnBrk="1" hangingPunct="1">
              <a:lnSpc>
                <a:spcPct val="90000"/>
              </a:lnSpc>
            </a:pPr>
            <a:r>
              <a:rPr lang="es-ES" altLang="es-ES" sz="2000" b="1" dirty="0">
                <a:solidFill>
                  <a:schemeClr val="tx1"/>
                </a:solidFill>
              </a:rPr>
              <a:t> </a:t>
            </a:r>
            <a:r>
              <a:rPr lang="es-ES" altLang="es-ES" sz="2000" b="1" dirty="0" smtClean="0">
                <a:solidFill>
                  <a:schemeClr val="tx1"/>
                </a:solidFill>
              </a:rPr>
              <a:t>  1. FASE NACIONAL</a:t>
            </a:r>
          </a:p>
          <a:p>
            <a:pPr lvl="2" algn="l" eaLnBrk="1" hangingPunct="1">
              <a:lnSpc>
                <a:spcPct val="90000"/>
              </a:lnSpc>
            </a:pPr>
            <a:endParaRPr lang="es-ES" altLang="es-ES" sz="2000" b="1" dirty="0" smtClean="0">
              <a:solidFill>
                <a:schemeClr val="tx1"/>
              </a:solidFill>
            </a:endParaRPr>
          </a:p>
          <a:p>
            <a:pPr lvl="2" algn="l" eaLnBrk="1" hangingPunct="1">
              <a:lnSpc>
                <a:spcPct val="90000"/>
              </a:lnSpc>
            </a:pPr>
            <a:r>
              <a:rPr lang="es-ES" altLang="es-ES" sz="2000" b="1" dirty="0" smtClean="0">
                <a:solidFill>
                  <a:schemeClr val="tx1"/>
                </a:solidFill>
              </a:rPr>
              <a:t>   2. FASE COMUNITARIA</a:t>
            </a:r>
          </a:p>
        </p:txBody>
      </p:sp>
      <p:sp>
        <p:nvSpPr>
          <p:cNvPr id="21509" name="AutoShape 5"/>
          <p:cNvSpPr>
            <a:spLocks/>
          </p:cNvSpPr>
          <p:nvPr/>
        </p:nvSpPr>
        <p:spPr bwMode="auto">
          <a:xfrm>
            <a:off x="1428728" y="5500702"/>
            <a:ext cx="144463" cy="1081088"/>
          </a:xfrm>
          <a:prstGeom prst="leftBrace">
            <a:avLst>
              <a:gd name="adj1" fmla="val 62362"/>
              <a:gd name="adj2" fmla="val 50000"/>
            </a:avLst>
          </a:prstGeom>
          <a:noFill/>
          <a:ln w="38100">
            <a:solidFill>
              <a:srgbClr val="00B05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dirty="0"/>
          </a:p>
        </p:txBody>
      </p:sp>
      <p:pic>
        <p:nvPicPr>
          <p:cNvPr id="7" name="Imagen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1218059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107950" y="620713"/>
            <a:ext cx="8697913" cy="720725"/>
          </a:xfrm>
        </p:spPr>
        <p:txBody>
          <a:bodyPr>
            <a:normAutofit fontScale="90000"/>
          </a:bodyPr>
          <a:lstStyle/>
          <a:p>
            <a:pPr algn="l"/>
            <a:r>
              <a:rPr lang="es-ES" altLang="es-ES" sz="3200" b="1" u="sng" smtClean="0"/>
              <a:t>TRÁMITES REGISTRO DOP E IGP</a:t>
            </a:r>
            <a:br>
              <a:rPr lang="es-ES" altLang="es-ES" sz="3200" b="1" u="sng" smtClean="0"/>
            </a:br>
            <a:r>
              <a:rPr lang="es-ES" altLang="es-ES" sz="3200" b="1" u="sng" smtClean="0"/>
              <a:t/>
            </a:r>
            <a:br>
              <a:rPr lang="es-ES" altLang="es-ES" sz="3200" b="1" u="sng" smtClean="0"/>
            </a:br>
            <a:r>
              <a:rPr lang="es-ES" altLang="es-ES" sz="2800" b="1" smtClean="0"/>
              <a:t>DOCUMENTOS QUE DEBE CONTENER LA SOLICITUD DE REGISTRO </a:t>
            </a:r>
          </a:p>
        </p:txBody>
      </p:sp>
      <p:sp>
        <p:nvSpPr>
          <p:cNvPr id="14339" name="2 Marcador de contenido"/>
          <p:cNvSpPr>
            <a:spLocks noGrp="1"/>
          </p:cNvSpPr>
          <p:nvPr>
            <p:ph idx="1"/>
          </p:nvPr>
        </p:nvSpPr>
        <p:spPr>
          <a:xfrm>
            <a:off x="250825" y="2205038"/>
            <a:ext cx="8447088" cy="4652962"/>
          </a:xfrm>
        </p:spPr>
        <p:txBody>
          <a:bodyPr/>
          <a:lstStyle/>
          <a:p>
            <a:pPr algn="just"/>
            <a:r>
              <a:rPr lang="es-ES" altLang="es-ES" sz="2800" smtClean="0"/>
              <a:t>Pliego de condiciones.</a:t>
            </a:r>
          </a:p>
          <a:p>
            <a:pPr algn="just"/>
            <a:r>
              <a:rPr lang="es-ES" altLang="es-ES" sz="2800" smtClean="0"/>
              <a:t>Documento único.</a:t>
            </a:r>
          </a:p>
          <a:p>
            <a:pPr algn="just"/>
            <a:r>
              <a:rPr lang="es-ES" altLang="es-ES" sz="2800" smtClean="0"/>
              <a:t>Nombre y dirección de la agrupación solicitante</a:t>
            </a:r>
          </a:p>
          <a:p>
            <a:pPr algn="just"/>
            <a:r>
              <a:rPr lang="es-ES" altLang="es-ES" sz="2800" smtClean="0"/>
              <a:t>Nombre y dirección de la autoridad competente o, si se dispone de ello, del organismo de control.</a:t>
            </a:r>
          </a:p>
          <a:p>
            <a:pPr algn="just"/>
            <a:r>
              <a:rPr lang="es-ES" altLang="es-ES" sz="2800" smtClean="0"/>
              <a:t>Declaración del Estado Miembro de que la solicitud cumple  el R 1151/2012 </a:t>
            </a:r>
          </a:p>
        </p:txBody>
      </p:sp>
      <p:pic>
        <p:nvPicPr>
          <p:cNvPr id="14340" name="Imagen 4"/>
          <p:cNvPicPr>
            <a:picLocks noChangeAspect="1"/>
          </p:cNvPicPr>
          <p:nvPr/>
        </p:nvPicPr>
        <p:blipFill>
          <a:blip r:embed="rId3" cstate="screen"/>
          <a:srcRect/>
          <a:stretch>
            <a:fillRect/>
          </a:stretch>
        </p:blipFill>
        <p:spPr bwMode="auto">
          <a:xfrm>
            <a:off x="6975475" y="0"/>
            <a:ext cx="2174875" cy="6207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179388" y="260350"/>
            <a:ext cx="8229600" cy="1143000"/>
          </a:xfrm>
        </p:spPr>
        <p:txBody>
          <a:bodyPr/>
          <a:lstStyle/>
          <a:p>
            <a:pPr algn="l"/>
            <a:r>
              <a:rPr lang="es-ES" altLang="es-ES" sz="3200" b="1" u="sng" smtClean="0"/>
              <a:t>TRÁMITES REGISTRO DOP E IGP </a:t>
            </a:r>
            <a:r>
              <a:rPr lang="es-ES" altLang="es-ES" sz="2800" b="1" smtClean="0"/>
              <a:t>DOCUMENTOS QUE DEBE CONTENER LA SOLICITUD DE REGISTRO</a:t>
            </a:r>
            <a:r>
              <a:rPr lang="es-ES" altLang="es-ES" sz="3200" b="1" smtClean="0"/>
              <a:t> </a:t>
            </a:r>
          </a:p>
        </p:txBody>
      </p:sp>
      <p:sp>
        <p:nvSpPr>
          <p:cNvPr id="3" name="2 Marcador de contenido"/>
          <p:cNvSpPr>
            <a:spLocks noGrp="1"/>
          </p:cNvSpPr>
          <p:nvPr>
            <p:ph idx="1"/>
          </p:nvPr>
        </p:nvSpPr>
        <p:spPr/>
        <p:txBody>
          <a:bodyPr/>
          <a:lstStyle/>
          <a:p>
            <a:pPr>
              <a:defRPr/>
            </a:pPr>
            <a:r>
              <a:rPr lang="es-ES" sz="2800" b="1" dirty="0" smtClean="0"/>
              <a:t>Pliego de condiciones</a:t>
            </a:r>
            <a:r>
              <a:rPr lang="es-ES" dirty="0" smtClean="0"/>
              <a:t>:</a:t>
            </a:r>
          </a:p>
          <a:p>
            <a:pPr lvl="1">
              <a:defRPr/>
            </a:pPr>
            <a:r>
              <a:rPr lang="es-ES" sz="2000" dirty="0" smtClean="0">
                <a:latin typeface="+mj-lt"/>
              </a:rPr>
              <a:t>Nombre del producto, tal como se utilice en la lengua común o en el comercio.</a:t>
            </a:r>
          </a:p>
          <a:p>
            <a:pPr lvl="1">
              <a:defRPr/>
            </a:pPr>
            <a:r>
              <a:rPr lang="es-ES" sz="2000" dirty="0" smtClean="0">
                <a:latin typeface="+mj-lt"/>
              </a:rPr>
              <a:t>Descripción del producto, incluidas materias primas y las características físicas, químicas, microbiológicas u organolépticas.</a:t>
            </a:r>
          </a:p>
          <a:p>
            <a:pPr lvl="1">
              <a:defRPr/>
            </a:pPr>
            <a:r>
              <a:rPr lang="es-ES" sz="2000" dirty="0" smtClean="0">
                <a:latin typeface="+mj-lt"/>
              </a:rPr>
              <a:t>Zona geográfica</a:t>
            </a:r>
          </a:p>
          <a:p>
            <a:pPr lvl="1">
              <a:defRPr/>
            </a:pPr>
            <a:r>
              <a:rPr lang="es-ES" sz="2000" dirty="0" smtClean="0">
                <a:latin typeface="+mj-lt"/>
              </a:rPr>
              <a:t>Elementos que prueben que el producto es originario de la zona</a:t>
            </a:r>
          </a:p>
          <a:p>
            <a:pPr lvl="1">
              <a:defRPr/>
            </a:pPr>
            <a:r>
              <a:rPr lang="es-ES" sz="2000" dirty="0" smtClean="0">
                <a:latin typeface="+mj-lt"/>
              </a:rPr>
              <a:t>Descripción del método de obtención</a:t>
            </a:r>
          </a:p>
          <a:p>
            <a:pPr lvl="1">
              <a:defRPr/>
            </a:pPr>
            <a:r>
              <a:rPr lang="es-ES" sz="2000" dirty="0" smtClean="0">
                <a:latin typeface="+mj-lt"/>
              </a:rPr>
              <a:t>El vínculo entre las características del producto y la zona</a:t>
            </a:r>
          </a:p>
          <a:p>
            <a:pPr lvl="1">
              <a:defRPr/>
            </a:pPr>
            <a:r>
              <a:rPr lang="es-ES" sz="2000" dirty="0" smtClean="0">
                <a:latin typeface="+mj-lt"/>
              </a:rPr>
              <a:t>Nombre y dirección de las autoridades de control u organismos de control</a:t>
            </a:r>
          </a:p>
          <a:p>
            <a:pPr lvl="1">
              <a:defRPr/>
            </a:pPr>
            <a:r>
              <a:rPr lang="es-ES" sz="2000" dirty="0" smtClean="0">
                <a:latin typeface="+mj-lt"/>
              </a:rPr>
              <a:t>Normas específicas de etiquetado </a:t>
            </a:r>
          </a:p>
          <a:p>
            <a:pPr lvl="1">
              <a:buFontTx/>
              <a:buNone/>
              <a:defRPr/>
            </a:pPr>
            <a:endParaRPr lang="es-ES" sz="2400" dirty="0" smtClean="0">
              <a:latin typeface="+mj-lt"/>
            </a:endParaRPr>
          </a:p>
          <a:p>
            <a:pPr lvl="1">
              <a:defRPr/>
            </a:pPr>
            <a:endParaRPr lang="es-ES" dirty="0" smtClean="0"/>
          </a:p>
          <a:p>
            <a:pPr lvl="1">
              <a:defRPr/>
            </a:pPr>
            <a:endParaRPr lang="es-ES" dirty="0"/>
          </a:p>
        </p:txBody>
      </p:sp>
      <p:graphicFrame>
        <p:nvGraphicFramePr>
          <p:cNvPr id="16388" name="Objeto 1"/>
          <p:cNvGraphicFramePr>
            <a:graphicFrameLocks noChangeAspect="1"/>
          </p:cNvGraphicFramePr>
          <p:nvPr/>
        </p:nvGraphicFramePr>
        <p:xfrm>
          <a:off x="7308850" y="1416050"/>
          <a:ext cx="1295400" cy="771525"/>
        </p:xfrm>
        <a:graphic>
          <a:graphicData uri="http://schemas.openxmlformats.org/presentationml/2006/ole">
            <p:oleObj spid="_x0000_s1026" name="Acrobat Document" showAsIcon="1" r:id="rId4" imgW="914400" imgH="771525" progId="">
              <p:embed/>
            </p:oleObj>
          </a:graphicData>
        </a:graphic>
      </p:graphicFrame>
      <p:pic>
        <p:nvPicPr>
          <p:cNvPr id="16389" name="Imagen 5"/>
          <p:cNvPicPr>
            <a:picLocks noChangeAspect="1"/>
          </p:cNvPicPr>
          <p:nvPr/>
        </p:nvPicPr>
        <p:blipFill>
          <a:blip r:embed="rId5" cstate="screen"/>
          <a:srcRect/>
          <a:stretch>
            <a:fillRect/>
          </a:stretch>
        </p:blipFill>
        <p:spPr bwMode="auto">
          <a:xfrm>
            <a:off x="7227888" y="0"/>
            <a:ext cx="1922462" cy="549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14366" y="538163"/>
            <a:ext cx="836295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2563" indent="-46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ES" sz="2500" b="1" dirty="0">
                <a:solidFill>
                  <a:srgbClr val="0000CC"/>
                </a:solidFill>
                <a:cs typeface="Arial" pitchFamily="34" charset="0"/>
              </a:rPr>
              <a:t>Marco legal Comunitario</a:t>
            </a:r>
          </a:p>
        </p:txBody>
      </p:sp>
      <p:sp>
        <p:nvSpPr>
          <p:cNvPr id="10243" name="Rectangle 4"/>
          <p:cNvSpPr>
            <a:spLocks noChangeArrowheads="1"/>
          </p:cNvSpPr>
          <p:nvPr/>
        </p:nvSpPr>
        <p:spPr bwMode="auto">
          <a:xfrm>
            <a:off x="492746" y="1268760"/>
            <a:ext cx="8219256" cy="532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90000"/>
              </a:lnSpc>
              <a:spcBef>
                <a:spcPct val="20000"/>
              </a:spcBef>
            </a:pPr>
            <a:r>
              <a:rPr lang="es-ES" altLang="es-ES" dirty="0"/>
              <a:t>Reglamento (UE) </a:t>
            </a:r>
            <a:r>
              <a:rPr lang="es-ES" altLang="es-ES" b="1" dirty="0"/>
              <a:t>1151/2012 </a:t>
            </a:r>
            <a:r>
              <a:rPr lang="es-ES" altLang="es-ES" dirty="0"/>
              <a:t>del Parlamento europeo y del Consejo, de 21 de noviembre de 2012, sobre los regímenes de calidad de los </a:t>
            </a:r>
            <a:r>
              <a:rPr lang="es-ES" altLang="es-ES" b="1" dirty="0"/>
              <a:t>productos agrícolas y alimenticios</a:t>
            </a:r>
            <a:r>
              <a:rPr lang="es-ES" altLang="es-ES" dirty="0"/>
              <a:t>, y disposiciones de aplicación.</a:t>
            </a:r>
          </a:p>
          <a:p>
            <a:pPr algn="just">
              <a:lnSpc>
                <a:spcPct val="90000"/>
              </a:lnSpc>
              <a:spcBef>
                <a:spcPct val="20000"/>
              </a:spcBef>
            </a:pPr>
            <a:endParaRPr lang="es-ES" altLang="es-ES" dirty="0"/>
          </a:p>
          <a:p>
            <a:pPr algn="just">
              <a:lnSpc>
                <a:spcPct val="90000"/>
              </a:lnSpc>
              <a:spcBef>
                <a:spcPct val="20000"/>
              </a:spcBef>
            </a:pPr>
            <a:r>
              <a:rPr lang="es-ES" altLang="es-ES" dirty="0"/>
              <a:t>Reglamento (UE) </a:t>
            </a:r>
            <a:r>
              <a:rPr lang="es-ES" altLang="es-ES" b="1" dirty="0"/>
              <a:t>1308/2013 </a:t>
            </a:r>
            <a:r>
              <a:rPr lang="es-ES" altLang="es-ES" dirty="0"/>
              <a:t>del PE y del Consejo, de 17 de diciembre, (</a:t>
            </a:r>
            <a:r>
              <a:rPr lang="es-ES" altLang="es-ES" b="1" dirty="0"/>
              <a:t>Reglamento de la</a:t>
            </a:r>
            <a:r>
              <a:rPr lang="es-ES" altLang="es-ES" dirty="0"/>
              <a:t> </a:t>
            </a:r>
            <a:r>
              <a:rPr lang="es-ES" altLang="es-ES" b="1" dirty="0"/>
              <a:t>OCM Única</a:t>
            </a:r>
            <a:r>
              <a:rPr lang="es-ES" altLang="es-ES" dirty="0"/>
              <a:t>), que incorpora la regulación de las </a:t>
            </a:r>
            <a:r>
              <a:rPr lang="es-ES" altLang="es-ES" dirty="0" err="1"/>
              <a:t>DOPs</a:t>
            </a:r>
            <a:r>
              <a:rPr lang="es-ES" altLang="es-ES" dirty="0"/>
              <a:t> e </a:t>
            </a:r>
            <a:r>
              <a:rPr lang="es-ES" altLang="es-ES" dirty="0" err="1"/>
              <a:t>IGPs</a:t>
            </a:r>
            <a:r>
              <a:rPr lang="es-ES" altLang="es-ES" dirty="0"/>
              <a:t> </a:t>
            </a:r>
            <a:r>
              <a:rPr lang="es-ES" altLang="es-ES" b="1" dirty="0"/>
              <a:t>vinícolas</a:t>
            </a:r>
            <a:r>
              <a:rPr lang="es-ES" altLang="es-ES" dirty="0"/>
              <a:t>. </a:t>
            </a:r>
          </a:p>
          <a:p>
            <a:pPr algn="just">
              <a:lnSpc>
                <a:spcPct val="90000"/>
              </a:lnSpc>
              <a:spcBef>
                <a:spcPct val="20000"/>
              </a:spcBef>
            </a:pPr>
            <a:endParaRPr lang="es-ES" altLang="es-ES" dirty="0"/>
          </a:p>
          <a:p>
            <a:pPr algn="just">
              <a:lnSpc>
                <a:spcPct val="90000"/>
              </a:lnSpc>
              <a:spcBef>
                <a:spcPct val="20000"/>
              </a:spcBef>
            </a:pPr>
            <a:r>
              <a:rPr lang="es-ES" altLang="es-ES" dirty="0"/>
              <a:t>Reglamento (CE) Nº </a:t>
            </a:r>
            <a:r>
              <a:rPr lang="es-ES" altLang="es-ES" b="1" dirty="0"/>
              <a:t>110/2008</a:t>
            </a:r>
            <a:r>
              <a:rPr lang="es-ES" altLang="es-ES" dirty="0"/>
              <a:t>, del PE y del Consejo, de 15 de enero de 2008, relativo a la definición, designación, presentación, etiquetado y protección de las indicaciones geográficas de </a:t>
            </a:r>
            <a:r>
              <a:rPr lang="es-ES" altLang="es-ES" b="1" dirty="0"/>
              <a:t>bebidas espirituosas</a:t>
            </a:r>
            <a:r>
              <a:rPr lang="es-ES" altLang="es-ES" dirty="0"/>
              <a:t>.</a:t>
            </a:r>
          </a:p>
          <a:p>
            <a:pPr algn="just">
              <a:lnSpc>
                <a:spcPct val="90000"/>
              </a:lnSpc>
              <a:spcBef>
                <a:spcPct val="20000"/>
              </a:spcBef>
            </a:pPr>
            <a:endParaRPr lang="es-ES" altLang="es-ES" dirty="0"/>
          </a:p>
          <a:p>
            <a:pPr algn="just" eaLnBrk="1" hangingPunct="1"/>
            <a:r>
              <a:rPr lang="es-ES" altLang="es-ES" dirty="0"/>
              <a:t>Reglamento (UE) Nº </a:t>
            </a:r>
            <a:r>
              <a:rPr lang="es-ES" altLang="es-ES" b="1" dirty="0"/>
              <a:t>251/2014</a:t>
            </a:r>
            <a:r>
              <a:rPr lang="es-ES" altLang="es-ES" dirty="0"/>
              <a:t> del Parlamento Europeo y del Consejo, de 26 de febrero de 2014 sobre la definición, descripción, presentación, etiquetado y protección de las indicaciones geográficas de los </a:t>
            </a:r>
            <a:r>
              <a:rPr lang="es-ES" altLang="es-ES" b="1" dirty="0"/>
              <a:t>productos vitivinícolas aromatizados</a:t>
            </a:r>
            <a:r>
              <a:rPr lang="es-ES" altLang="es-ES" dirty="0"/>
              <a:t>, y por el que se deroga el Reglamento (CEE) n o 1601/91 del Consejo</a:t>
            </a:r>
            <a:r>
              <a:rPr lang="es-ES" altLang="es-ES" sz="1600" dirty="0"/>
              <a:t> </a:t>
            </a:r>
            <a:endParaRPr lang="es-ES_tradnl" altLang="es-ES" sz="1600" dirty="0"/>
          </a:p>
          <a:p>
            <a:pPr algn="just">
              <a:lnSpc>
                <a:spcPct val="90000"/>
              </a:lnSpc>
              <a:spcBef>
                <a:spcPct val="20000"/>
              </a:spcBef>
              <a:buFont typeface="Symbol" panose="05050102010706020507" pitchFamily="18" charset="2"/>
              <a:buNone/>
            </a:pPr>
            <a:endParaRPr lang="es-ES" altLang="es-ES" sz="1600" dirty="0">
              <a:ea typeface="Times New Roman" panose="02020603050405020304" pitchFamily="18" charset="0"/>
              <a:cs typeface="Arial" panose="020B0604020202020204" pitchFamily="34" charset="0"/>
            </a:endParaRPr>
          </a:p>
          <a:p>
            <a:pPr algn="just">
              <a:lnSpc>
                <a:spcPct val="90000"/>
              </a:lnSpc>
              <a:spcBef>
                <a:spcPct val="20000"/>
              </a:spcBef>
              <a:buFont typeface="Symbol" panose="05050102010706020507" pitchFamily="18" charset="2"/>
              <a:buNone/>
            </a:pPr>
            <a:endParaRPr lang="es-ES" altLang="es-ES" sz="1600" dirty="0">
              <a:ea typeface="Times New Roman" panose="02020603050405020304" pitchFamily="18" charset="0"/>
              <a:cs typeface="Arial" panose="020B0604020202020204" pitchFamily="34" charset="0"/>
            </a:endParaRPr>
          </a:p>
          <a:p>
            <a:pPr algn="ctr">
              <a:lnSpc>
                <a:spcPct val="90000"/>
              </a:lnSpc>
              <a:spcBef>
                <a:spcPct val="20000"/>
              </a:spcBef>
            </a:pPr>
            <a:endParaRPr lang="es-ES" altLang="es-ES" sz="1600" dirty="0"/>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3023457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179388" y="260350"/>
            <a:ext cx="8229600" cy="1143000"/>
          </a:xfrm>
        </p:spPr>
        <p:txBody>
          <a:bodyPr/>
          <a:lstStyle/>
          <a:p>
            <a:pPr algn="l"/>
            <a:r>
              <a:rPr lang="es-ES" altLang="es-ES" sz="3200" b="1" u="sng" smtClean="0"/>
              <a:t>TRÁMITES REGISTRO DOP E IGP </a:t>
            </a:r>
            <a:r>
              <a:rPr lang="es-ES" altLang="es-ES" sz="2800" b="1" smtClean="0"/>
              <a:t>DOCUMENTOS QUE DEBE CONTENER LA SOLICITUD DE REGISTRO </a:t>
            </a:r>
          </a:p>
        </p:txBody>
      </p:sp>
      <p:sp>
        <p:nvSpPr>
          <p:cNvPr id="3" name="2 Marcador de contenido"/>
          <p:cNvSpPr>
            <a:spLocks noGrp="1"/>
          </p:cNvSpPr>
          <p:nvPr>
            <p:ph idx="1"/>
          </p:nvPr>
        </p:nvSpPr>
        <p:spPr>
          <a:xfrm>
            <a:off x="374650" y="1663700"/>
            <a:ext cx="8229600" cy="4525963"/>
          </a:xfrm>
        </p:spPr>
        <p:txBody>
          <a:bodyPr>
            <a:normAutofit fontScale="92500" lnSpcReduction="10000"/>
          </a:bodyPr>
          <a:lstStyle/>
          <a:p>
            <a:pPr>
              <a:defRPr/>
            </a:pPr>
            <a:r>
              <a:rPr lang="es-ES" sz="2800" b="1" dirty="0" smtClean="0"/>
              <a:t>Documento único:</a:t>
            </a:r>
          </a:p>
          <a:p>
            <a:pPr lvl="1">
              <a:defRPr/>
            </a:pPr>
            <a:r>
              <a:rPr lang="es-ES" sz="2400" dirty="0" smtClean="0">
                <a:latin typeface="+mj-lt"/>
              </a:rPr>
              <a:t>Nombre del producto</a:t>
            </a:r>
          </a:p>
          <a:p>
            <a:pPr lvl="1">
              <a:defRPr/>
            </a:pPr>
            <a:r>
              <a:rPr lang="es-ES" sz="2400" dirty="0" smtClean="0">
                <a:latin typeface="+mj-lt"/>
              </a:rPr>
              <a:t>Tipo de producto</a:t>
            </a:r>
          </a:p>
          <a:p>
            <a:pPr lvl="1">
              <a:defRPr/>
            </a:pPr>
            <a:r>
              <a:rPr lang="es-ES" sz="2400" dirty="0" smtClean="0">
                <a:latin typeface="+mj-lt"/>
              </a:rPr>
              <a:t>Descripción del producto.</a:t>
            </a:r>
          </a:p>
          <a:p>
            <a:pPr lvl="1">
              <a:defRPr/>
            </a:pPr>
            <a:r>
              <a:rPr lang="es-ES" sz="2400" dirty="0" smtClean="0">
                <a:latin typeface="+mj-lt"/>
              </a:rPr>
              <a:t>Piensos y materias primas</a:t>
            </a:r>
          </a:p>
          <a:p>
            <a:pPr lvl="1">
              <a:defRPr/>
            </a:pPr>
            <a:r>
              <a:rPr lang="es-ES" sz="2400" dirty="0" smtClean="0">
                <a:latin typeface="+mj-lt"/>
              </a:rPr>
              <a:t>Fases específicas de la producción que deben llevarse  a cabo en la zona geográfica definida</a:t>
            </a:r>
          </a:p>
          <a:p>
            <a:pPr lvl="1">
              <a:defRPr/>
            </a:pPr>
            <a:r>
              <a:rPr lang="es-ES" sz="2400" dirty="0" smtClean="0">
                <a:latin typeface="+mj-lt"/>
              </a:rPr>
              <a:t>Normas especiales sobre el corte en lonchas, el rallado, el envasado, </a:t>
            </a:r>
            <a:r>
              <a:rPr lang="es-ES" sz="2400" dirty="0" err="1" smtClean="0">
                <a:latin typeface="+mj-lt"/>
              </a:rPr>
              <a:t>etc</a:t>
            </a:r>
            <a:endParaRPr lang="es-ES" sz="2400" dirty="0" smtClean="0">
              <a:latin typeface="+mj-lt"/>
            </a:endParaRPr>
          </a:p>
          <a:p>
            <a:pPr lvl="1">
              <a:defRPr/>
            </a:pPr>
            <a:r>
              <a:rPr lang="es-ES" sz="2400" dirty="0" smtClean="0"/>
              <a:t>Normas especiales sobre el etiquetado del producto</a:t>
            </a:r>
            <a:endParaRPr lang="es-ES" sz="2400" dirty="0" smtClean="0">
              <a:latin typeface="+mj-lt"/>
            </a:endParaRPr>
          </a:p>
          <a:p>
            <a:pPr lvl="1">
              <a:defRPr/>
            </a:pPr>
            <a:r>
              <a:rPr lang="es-ES" sz="2400" dirty="0" smtClean="0">
                <a:latin typeface="+mj-lt"/>
              </a:rPr>
              <a:t>Descripción sucinta de la zona geográfica</a:t>
            </a:r>
          </a:p>
          <a:p>
            <a:pPr lvl="1">
              <a:defRPr/>
            </a:pPr>
            <a:r>
              <a:rPr lang="es-ES" sz="2400" dirty="0" smtClean="0">
                <a:latin typeface="+mj-lt"/>
              </a:rPr>
              <a:t>Vínculo</a:t>
            </a:r>
          </a:p>
          <a:p>
            <a:pPr lvl="1">
              <a:defRPr/>
            </a:pPr>
            <a:endParaRPr lang="es-ES" sz="2400" dirty="0" smtClean="0">
              <a:latin typeface="+mj-lt"/>
            </a:endParaRPr>
          </a:p>
          <a:p>
            <a:pPr lvl="1">
              <a:defRPr/>
            </a:pPr>
            <a:endParaRPr lang="es-ES" dirty="0" smtClean="0"/>
          </a:p>
          <a:p>
            <a:pPr lvl="1">
              <a:defRPr/>
            </a:pPr>
            <a:endParaRPr lang="es-ES" dirty="0"/>
          </a:p>
        </p:txBody>
      </p:sp>
      <p:graphicFrame>
        <p:nvGraphicFramePr>
          <p:cNvPr id="18436" name="Objeto 1"/>
          <p:cNvGraphicFramePr>
            <a:graphicFrameLocks noChangeAspect="1"/>
          </p:cNvGraphicFramePr>
          <p:nvPr/>
        </p:nvGraphicFramePr>
        <p:xfrm>
          <a:off x="6883400" y="2924175"/>
          <a:ext cx="1944688" cy="1009650"/>
        </p:xfrm>
        <a:graphic>
          <a:graphicData uri="http://schemas.openxmlformats.org/presentationml/2006/ole">
            <p:oleObj spid="_x0000_s2050" name="Acrobat Document" showAsIcon="1" r:id="rId4" imgW="914400" imgH="771525" progId="">
              <p:embed/>
            </p:oleObj>
          </a:graphicData>
        </a:graphic>
      </p:graphicFrame>
      <p:graphicFrame>
        <p:nvGraphicFramePr>
          <p:cNvPr id="18437" name="Objeto 3"/>
          <p:cNvGraphicFramePr>
            <a:graphicFrameLocks noChangeAspect="1"/>
          </p:cNvGraphicFramePr>
          <p:nvPr/>
        </p:nvGraphicFramePr>
        <p:xfrm>
          <a:off x="4859338" y="1368425"/>
          <a:ext cx="1595437" cy="968375"/>
        </p:xfrm>
        <a:graphic>
          <a:graphicData uri="http://schemas.openxmlformats.org/presentationml/2006/ole">
            <p:oleObj spid="_x0000_s2051" name="Acrobat Document" showAsIcon="1" r:id="rId5" imgW="914400" imgH="771525" progId="">
              <p:embed/>
            </p:oleObj>
          </a:graphicData>
        </a:graphic>
      </p:graphicFrame>
      <p:graphicFrame>
        <p:nvGraphicFramePr>
          <p:cNvPr id="18438" name="Objeto 4"/>
          <p:cNvGraphicFramePr>
            <a:graphicFrameLocks noChangeAspect="1"/>
          </p:cNvGraphicFramePr>
          <p:nvPr/>
        </p:nvGraphicFramePr>
        <p:xfrm>
          <a:off x="7113588" y="1416050"/>
          <a:ext cx="1490662" cy="771525"/>
        </p:xfrm>
        <a:graphic>
          <a:graphicData uri="http://schemas.openxmlformats.org/presentationml/2006/ole">
            <p:oleObj spid="_x0000_s2052" name="Documento" showAsIcon="1" r:id="rId6" imgW="914400" imgH="771525" progId="Word.Document.12">
              <p:embed/>
            </p:oleObj>
          </a:graphicData>
        </a:graphic>
      </p:graphicFrame>
      <p:pic>
        <p:nvPicPr>
          <p:cNvPr id="18439" name="Imagen 7"/>
          <p:cNvPicPr>
            <a:picLocks noChangeAspect="1"/>
          </p:cNvPicPr>
          <p:nvPr/>
        </p:nvPicPr>
        <p:blipFill>
          <a:blip r:embed="rId7" cstate="screen"/>
          <a:srcRect/>
          <a:stretch>
            <a:fillRect/>
          </a:stretch>
        </p:blipFill>
        <p:spPr bwMode="auto">
          <a:xfrm>
            <a:off x="7227888" y="0"/>
            <a:ext cx="1922462" cy="5492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395288" y="274638"/>
            <a:ext cx="8291512" cy="1143000"/>
          </a:xfrm>
        </p:spPr>
        <p:txBody>
          <a:bodyPr>
            <a:normAutofit fontScale="90000"/>
          </a:bodyPr>
          <a:lstStyle/>
          <a:p>
            <a:pPr algn="l"/>
            <a:r>
              <a:rPr lang="es-ES" altLang="es-ES" sz="3200" b="1" u="sng" smtClean="0"/>
              <a:t/>
            </a:r>
            <a:br>
              <a:rPr lang="es-ES" altLang="es-ES" sz="3200" b="1" u="sng" smtClean="0"/>
            </a:br>
            <a:r>
              <a:rPr lang="es-ES" altLang="es-ES" sz="3200" b="1" u="sng" smtClean="0"/>
              <a:t>TRÁMITES REGISTRO ETG </a:t>
            </a:r>
            <a:br>
              <a:rPr lang="es-ES" altLang="es-ES" sz="3200" b="1" u="sng" smtClean="0"/>
            </a:br>
            <a:r>
              <a:rPr lang="es-ES" altLang="es-ES" sz="3200" b="1" u="sng" smtClean="0"/>
              <a:t/>
            </a:r>
            <a:br>
              <a:rPr lang="es-ES" altLang="es-ES" sz="3200" b="1" u="sng" smtClean="0"/>
            </a:br>
            <a:r>
              <a:rPr lang="es-ES" altLang="es-ES" sz="2800" b="1" smtClean="0"/>
              <a:t>DOCUMENTOS QUE DEBE CONTENER LA SOLICITUD DE REGISTRO DE UNA ETG </a:t>
            </a:r>
          </a:p>
        </p:txBody>
      </p:sp>
      <p:sp>
        <p:nvSpPr>
          <p:cNvPr id="22531" name="2 Marcador de contenido"/>
          <p:cNvSpPr>
            <a:spLocks noGrp="1"/>
          </p:cNvSpPr>
          <p:nvPr>
            <p:ph idx="1"/>
          </p:nvPr>
        </p:nvSpPr>
        <p:spPr>
          <a:xfrm>
            <a:off x="468313" y="2205038"/>
            <a:ext cx="8229600" cy="4525962"/>
          </a:xfrm>
        </p:spPr>
        <p:txBody>
          <a:bodyPr/>
          <a:lstStyle/>
          <a:p>
            <a:pPr algn="just"/>
            <a:r>
              <a:rPr lang="es-ES" altLang="es-ES" smtClean="0"/>
              <a:t>Pliego de condiciones.</a:t>
            </a:r>
          </a:p>
          <a:p>
            <a:pPr algn="just"/>
            <a:r>
              <a:rPr lang="es-ES" altLang="es-ES" smtClean="0"/>
              <a:t>Nombre y dirección de la agrupación solicitante</a:t>
            </a:r>
          </a:p>
          <a:p>
            <a:pPr algn="just"/>
            <a:r>
              <a:rPr lang="es-ES" altLang="es-ES" smtClean="0"/>
              <a:t>Declaración del Estado Miembro en la que se haga constar que la solicitud cumple los requisitos del R (UE) 1151/2012.</a:t>
            </a:r>
          </a:p>
        </p:txBody>
      </p:sp>
      <p:pic>
        <p:nvPicPr>
          <p:cNvPr id="22532" name="Imagen 4"/>
          <p:cNvPicPr>
            <a:picLocks noChangeAspect="1"/>
          </p:cNvPicPr>
          <p:nvPr/>
        </p:nvPicPr>
        <p:blipFill>
          <a:blip r:embed="rId3" cstate="screen"/>
          <a:srcRect/>
          <a:stretch>
            <a:fillRect/>
          </a:stretch>
        </p:blipFill>
        <p:spPr bwMode="auto">
          <a:xfrm>
            <a:off x="6508750" y="0"/>
            <a:ext cx="2641600" cy="7540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68313" y="476250"/>
            <a:ext cx="8229600" cy="1143000"/>
          </a:xfrm>
        </p:spPr>
        <p:txBody>
          <a:bodyPr>
            <a:normAutofit fontScale="90000"/>
          </a:bodyPr>
          <a:lstStyle/>
          <a:p>
            <a:pPr algn="l"/>
            <a:r>
              <a:rPr lang="es-ES" altLang="es-ES" sz="3200" b="1" u="sng" smtClean="0"/>
              <a:t>TRÁMITES REGISTRO ETG</a:t>
            </a:r>
            <a:br>
              <a:rPr lang="es-ES" altLang="es-ES" sz="3200" b="1" u="sng" smtClean="0"/>
            </a:br>
            <a:r>
              <a:rPr lang="es-ES" altLang="es-ES" sz="3200" b="1" u="sng" smtClean="0"/>
              <a:t/>
            </a:r>
            <a:br>
              <a:rPr lang="es-ES" altLang="es-ES" sz="3200" b="1" u="sng" smtClean="0"/>
            </a:br>
            <a:r>
              <a:rPr lang="es-ES" altLang="es-ES" sz="2800" b="1" smtClean="0"/>
              <a:t>DOCUMENTOS QUE DEBE CONTENER LA SOLICITUD DE REGISTRO  DE UNA ETG</a:t>
            </a:r>
          </a:p>
        </p:txBody>
      </p:sp>
      <p:sp>
        <p:nvSpPr>
          <p:cNvPr id="3" name="2 Marcador de contenido"/>
          <p:cNvSpPr>
            <a:spLocks noGrp="1"/>
          </p:cNvSpPr>
          <p:nvPr>
            <p:ph idx="1"/>
          </p:nvPr>
        </p:nvSpPr>
        <p:spPr>
          <a:xfrm>
            <a:off x="468313" y="1989138"/>
            <a:ext cx="8229600" cy="4525962"/>
          </a:xfrm>
        </p:spPr>
        <p:txBody>
          <a:bodyPr/>
          <a:lstStyle/>
          <a:p>
            <a:pPr>
              <a:defRPr/>
            </a:pPr>
            <a:r>
              <a:rPr lang="es-ES" dirty="0" smtClean="0"/>
              <a:t>Pliego de condiciones:</a:t>
            </a:r>
          </a:p>
          <a:p>
            <a:pPr lvl="1">
              <a:defRPr/>
            </a:pPr>
            <a:r>
              <a:rPr lang="es-ES" sz="2400" dirty="0" smtClean="0">
                <a:latin typeface="+mj-lt"/>
              </a:rPr>
              <a:t>Nombre del producto, tal como se utilice en la lengua común o en el comercio.</a:t>
            </a:r>
          </a:p>
          <a:p>
            <a:pPr lvl="1">
              <a:defRPr/>
            </a:pPr>
            <a:r>
              <a:rPr lang="es-ES" sz="2400" dirty="0" smtClean="0">
                <a:latin typeface="+mj-lt"/>
              </a:rPr>
              <a:t>Descripción del producto, incluidas materias primas y las características físicas, químicas, microbiológicas u organolépticas.</a:t>
            </a:r>
          </a:p>
          <a:p>
            <a:pPr lvl="1">
              <a:defRPr/>
            </a:pPr>
            <a:r>
              <a:rPr lang="es-ES" sz="2400" dirty="0" smtClean="0">
                <a:latin typeface="+mj-lt"/>
              </a:rPr>
              <a:t>Descripción del método de producción</a:t>
            </a:r>
          </a:p>
          <a:p>
            <a:pPr lvl="1">
              <a:defRPr/>
            </a:pPr>
            <a:r>
              <a:rPr lang="es-ES" sz="2400" dirty="0" smtClean="0">
                <a:latin typeface="+mj-lt"/>
              </a:rPr>
              <a:t>Elementos esenciales que establecen el carácter tradicional del producto.</a:t>
            </a:r>
          </a:p>
          <a:p>
            <a:pPr lvl="1">
              <a:defRPr/>
            </a:pPr>
            <a:endParaRPr lang="es-ES" sz="2400" dirty="0" smtClean="0">
              <a:latin typeface="+mj-lt"/>
            </a:endParaRPr>
          </a:p>
          <a:p>
            <a:pPr lvl="1">
              <a:defRPr/>
            </a:pPr>
            <a:endParaRPr lang="es-ES" dirty="0" smtClean="0"/>
          </a:p>
          <a:p>
            <a:pPr lvl="1">
              <a:defRPr/>
            </a:pPr>
            <a:endParaRPr lang="es-ES" dirty="0"/>
          </a:p>
        </p:txBody>
      </p:sp>
      <p:graphicFrame>
        <p:nvGraphicFramePr>
          <p:cNvPr id="24580" name="Object 5"/>
          <p:cNvGraphicFramePr>
            <a:graphicFrameLocks noChangeAspect="1"/>
          </p:cNvGraphicFramePr>
          <p:nvPr/>
        </p:nvGraphicFramePr>
        <p:xfrm>
          <a:off x="5219700" y="5589588"/>
          <a:ext cx="1800225" cy="771525"/>
        </p:xfrm>
        <a:graphic>
          <a:graphicData uri="http://schemas.openxmlformats.org/presentationml/2006/ole">
            <p:oleObj spid="_x0000_s3074" name="Document" showAsIcon="1" r:id="rId4" imgW="914400" imgH="771525" progId="Word.Document.8">
              <p:embed/>
            </p:oleObj>
          </a:graphicData>
        </a:graphic>
      </p:graphicFrame>
      <p:pic>
        <p:nvPicPr>
          <p:cNvPr id="24581" name="Imagen 5"/>
          <p:cNvPicPr>
            <a:picLocks noChangeAspect="1"/>
          </p:cNvPicPr>
          <p:nvPr/>
        </p:nvPicPr>
        <p:blipFill>
          <a:blip r:embed="rId5" cstate="screen"/>
          <a:srcRect/>
          <a:stretch>
            <a:fillRect/>
          </a:stretch>
        </p:blipFill>
        <p:spPr bwMode="auto">
          <a:xfrm>
            <a:off x="6508750" y="0"/>
            <a:ext cx="2641600" cy="7540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67973" y="836712"/>
            <a:ext cx="4546848" cy="580926"/>
          </a:xfrm>
        </p:spPr>
        <p:txBody>
          <a:bodyPr>
            <a:noAutofit/>
          </a:bodyPr>
          <a:lstStyle/>
          <a:p>
            <a:pPr eaLnBrk="1" hangingPunct="1"/>
            <a:r>
              <a:rPr lang="es-ES" altLang="es-ES" sz="2800" b="1" dirty="0" smtClean="0"/>
              <a:t>1. FASE NACIONAL</a:t>
            </a:r>
          </a:p>
        </p:txBody>
      </p:sp>
      <p:sp>
        <p:nvSpPr>
          <p:cNvPr id="22531" name="Rectangle 3"/>
          <p:cNvSpPr>
            <a:spLocks noGrp="1" noChangeArrowheads="1"/>
          </p:cNvSpPr>
          <p:nvPr>
            <p:ph type="body" idx="1"/>
          </p:nvPr>
        </p:nvSpPr>
        <p:spPr>
          <a:xfrm>
            <a:off x="611559" y="1556445"/>
            <a:ext cx="7848873" cy="4464843"/>
          </a:xfrm>
        </p:spPr>
        <p:txBody>
          <a:bodyPr>
            <a:normAutofit fontScale="70000" lnSpcReduction="20000"/>
          </a:bodyPr>
          <a:lstStyle/>
          <a:p>
            <a:pPr eaLnBrk="1" hangingPunct="1">
              <a:lnSpc>
                <a:spcPct val="80000"/>
              </a:lnSpc>
            </a:pPr>
            <a:endParaRPr lang="es-ES" altLang="es-ES" sz="1600" dirty="0" smtClean="0">
              <a:latin typeface="Arial" panose="020B0604020202020204" pitchFamily="34" charset="0"/>
              <a:cs typeface="Arial" panose="020B0604020202020204" pitchFamily="34" charset="0"/>
            </a:endParaRPr>
          </a:p>
          <a:p>
            <a:pPr algn="just" eaLnBrk="1" hangingPunct="1">
              <a:lnSpc>
                <a:spcPct val="120000"/>
              </a:lnSpc>
              <a:buFont typeface="Wingdings" panose="05000000000000000000" pitchFamily="2" charset="2"/>
              <a:buChar char="ü"/>
            </a:pPr>
            <a:r>
              <a:rPr lang="es-ES" altLang="es-ES" sz="2600" dirty="0">
                <a:latin typeface="Arial" panose="020B0604020202020204" pitchFamily="34" charset="0"/>
              </a:rPr>
              <a:t>Una </a:t>
            </a:r>
            <a:r>
              <a:rPr lang="es-ES" altLang="es-ES" sz="2600" dirty="0">
                <a:solidFill>
                  <a:srgbClr val="0000FF"/>
                </a:solidFill>
                <a:latin typeface="Arial" panose="020B0604020202020204" pitchFamily="34" charset="0"/>
                <a:cs typeface="Arial" panose="020B0604020202020204" pitchFamily="34" charset="0"/>
              </a:rPr>
              <a:t>agrupación solicitante </a:t>
            </a:r>
            <a:r>
              <a:rPr lang="es-ES" altLang="es-ES" sz="2600" dirty="0">
                <a:latin typeface="Arial" panose="020B0604020202020204" pitchFamily="34" charset="0"/>
              </a:rPr>
              <a:t>presenta un </a:t>
            </a:r>
            <a:r>
              <a:rPr lang="es-ES" altLang="es-ES" sz="2600" dirty="0">
                <a:solidFill>
                  <a:srgbClr val="0000FF"/>
                </a:solidFill>
                <a:latin typeface="Arial" panose="020B0604020202020204" pitchFamily="34" charset="0"/>
                <a:cs typeface="Arial" panose="020B0604020202020204" pitchFamily="34" charset="0"/>
              </a:rPr>
              <a:t>expediente</a:t>
            </a:r>
            <a:r>
              <a:rPr lang="es-ES" altLang="es-ES" sz="2600" dirty="0">
                <a:latin typeface="Arial" panose="020B0604020202020204" pitchFamily="34" charset="0"/>
              </a:rPr>
              <a:t> que contiene </a:t>
            </a:r>
            <a:r>
              <a:rPr lang="es-ES" altLang="es-ES" sz="2600" dirty="0">
                <a:solidFill>
                  <a:srgbClr val="0000FF"/>
                </a:solidFill>
                <a:latin typeface="Arial" panose="020B0604020202020204" pitchFamily="34" charset="0"/>
                <a:cs typeface="Arial" panose="020B0604020202020204" pitchFamily="34" charset="0"/>
              </a:rPr>
              <a:t>pliego </a:t>
            </a:r>
            <a:r>
              <a:rPr lang="es-ES" altLang="es-ES" sz="2600" dirty="0">
                <a:latin typeface="Arial" panose="020B0604020202020204" pitchFamily="34" charset="0"/>
                <a:cs typeface="Arial" panose="020B0604020202020204" pitchFamily="34" charset="0"/>
              </a:rPr>
              <a:t>de condiciones</a:t>
            </a:r>
            <a:r>
              <a:rPr lang="es-ES" altLang="es-ES" sz="2600" dirty="0">
                <a:solidFill>
                  <a:srgbClr val="002060"/>
                </a:solidFill>
                <a:latin typeface="Arial" panose="020B0604020202020204" pitchFamily="34" charset="0"/>
                <a:cs typeface="Arial" panose="020B0604020202020204" pitchFamily="34" charset="0"/>
              </a:rPr>
              <a:t> más</a:t>
            </a:r>
            <a:r>
              <a:rPr lang="es-ES" altLang="es-ES" sz="2600" dirty="0">
                <a:solidFill>
                  <a:srgbClr val="0000FF"/>
                </a:solidFill>
                <a:latin typeface="Arial" panose="020B0604020202020204" pitchFamily="34" charset="0"/>
                <a:cs typeface="Arial" panose="020B0604020202020204" pitchFamily="34" charset="0"/>
              </a:rPr>
              <a:t> documento único</a:t>
            </a:r>
            <a:r>
              <a:rPr lang="es-ES" altLang="es-ES" sz="2600" dirty="0">
                <a:latin typeface="Arial" panose="020B0604020202020204" pitchFamily="34" charset="0"/>
              </a:rPr>
              <a:t> ante la autoridad competente. </a:t>
            </a:r>
            <a:r>
              <a:rPr lang="es-ES" altLang="es-ES" sz="2600" dirty="0" smtClean="0">
                <a:latin typeface="Arial" panose="020B0604020202020204" pitchFamily="34" charset="0"/>
              </a:rPr>
              <a:t>Y además:</a:t>
            </a:r>
          </a:p>
          <a:p>
            <a:pPr lvl="1" algn="just">
              <a:lnSpc>
                <a:spcPct val="120000"/>
              </a:lnSpc>
              <a:spcBef>
                <a:spcPts val="1200"/>
              </a:spcBef>
            </a:pPr>
            <a:r>
              <a:rPr lang="es-ES" altLang="es-ES" sz="2300" dirty="0" smtClean="0">
                <a:latin typeface="Arial" panose="020B0604020202020204" pitchFamily="34" charset="0"/>
              </a:rPr>
              <a:t>un </a:t>
            </a:r>
            <a:r>
              <a:rPr lang="es-ES" altLang="es-ES" sz="2300" dirty="0">
                <a:solidFill>
                  <a:srgbClr val="0000FF"/>
                </a:solidFill>
                <a:latin typeface="Arial" panose="020B0604020202020204" pitchFamily="34" charset="0"/>
                <a:cs typeface="Arial" panose="020B0604020202020204" pitchFamily="34" charset="0"/>
              </a:rPr>
              <a:t>estudio justificativo</a:t>
            </a:r>
            <a:r>
              <a:rPr lang="es-ES" altLang="es-ES" sz="2300" dirty="0">
                <a:latin typeface="Arial" panose="020B0604020202020204" pitchFamily="34" charset="0"/>
              </a:rPr>
              <a:t> sobre el nombre a proteger, en el que quede </a:t>
            </a:r>
            <a:r>
              <a:rPr lang="es-ES" altLang="es-ES" sz="2300" dirty="0" smtClean="0">
                <a:latin typeface="Arial" panose="020B0604020202020204" pitchFamily="34" charset="0"/>
              </a:rPr>
              <a:t>demostrado </a:t>
            </a:r>
            <a:r>
              <a:rPr lang="es-ES" altLang="es-ES" sz="2300" dirty="0">
                <a:latin typeface="Arial" panose="020B0604020202020204" pitchFamily="34" charset="0"/>
              </a:rPr>
              <a:t>que el nombre es el utilizado en el comercio o en la </a:t>
            </a:r>
            <a:r>
              <a:rPr lang="es-ES" altLang="es-ES" sz="2300" dirty="0" smtClean="0">
                <a:latin typeface="Arial" panose="020B0604020202020204" pitchFamily="34" charset="0"/>
              </a:rPr>
              <a:t>lengua </a:t>
            </a:r>
            <a:r>
              <a:rPr lang="es-ES" altLang="es-ES" sz="2300" dirty="0">
                <a:latin typeface="Arial" panose="020B0604020202020204" pitchFamily="34" charset="0"/>
              </a:rPr>
              <a:t>común para designar ese </a:t>
            </a:r>
            <a:r>
              <a:rPr lang="es-ES" altLang="es-ES" sz="2300" dirty="0" smtClean="0">
                <a:latin typeface="Arial" panose="020B0604020202020204" pitchFamily="34" charset="0"/>
              </a:rPr>
              <a:t>producto.</a:t>
            </a:r>
            <a:endParaRPr lang="es-ES_tradnl" altLang="es-ES" sz="2300" dirty="0">
              <a:latin typeface="Arial" panose="020B0604020202020204" pitchFamily="34" charset="0"/>
            </a:endParaRPr>
          </a:p>
          <a:p>
            <a:pPr lvl="1" algn="just">
              <a:lnSpc>
                <a:spcPct val="120000"/>
              </a:lnSpc>
            </a:pPr>
            <a:r>
              <a:rPr lang="es-ES" altLang="es-ES" sz="2300" dirty="0" smtClean="0">
                <a:latin typeface="Arial" panose="020B0604020202020204" pitchFamily="34" charset="0"/>
              </a:rPr>
              <a:t>debe </a:t>
            </a:r>
            <a:r>
              <a:rPr lang="es-ES" altLang="es-ES" sz="2300" dirty="0">
                <a:latin typeface="Arial" panose="020B0604020202020204" pitchFamily="34" charset="0"/>
              </a:rPr>
              <a:t>contener un</a:t>
            </a:r>
            <a:r>
              <a:rPr lang="es-ES" altLang="es-ES" sz="2300" dirty="0">
                <a:solidFill>
                  <a:srgbClr val="0000FF"/>
                </a:solidFill>
                <a:latin typeface="Arial" panose="020B0604020202020204" pitchFamily="34" charset="0"/>
                <a:cs typeface="Arial" panose="020B0604020202020204" pitchFamily="34" charset="0"/>
              </a:rPr>
              <a:t> informe</a:t>
            </a:r>
            <a:r>
              <a:rPr lang="es-ES" altLang="es-ES" sz="2300" dirty="0">
                <a:latin typeface="Arial" panose="020B0604020202020204" pitchFamily="34" charset="0"/>
              </a:rPr>
              <a:t> de la OEPM y de la </a:t>
            </a:r>
            <a:r>
              <a:rPr lang="es-ES" altLang="es-ES" sz="2300" dirty="0" smtClean="0">
                <a:latin typeface="Arial" panose="020B0604020202020204" pitchFamily="34" charset="0"/>
              </a:rPr>
              <a:t>EUIPO sobre </a:t>
            </a:r>
            <a:r>
              <a:rPr lang="es-ES" altLang="es-ES" sz="2300" dirty="0">
                <a:latin typeface="Arial" panose="020B0604020202020204" pitchFamily="34" charset="0"/>
              </a:rPr>
              <a:t>la </a:t>
            </a:r>
            <a:r>
              <a:rPr lang="es-ES" altLang="es-ES" sz="2300" dirty="0" smtClean="0">
                <a:latin typeface="Arial" panose="020B0604020202020204" pitchFamily="34" charset="0"/>
              </a:rPr>
              <a:t>existencia </a:t>
            </a:r>
            <a:r>
              <a:rPr lang="es-ES" altLang="es-ES" sz="2300" dirty="0">
                <a:latin typeface="Arial" panose="020B0604020202020204" pitchFamily="34" charset="0"/>
              </a:rPr>
              <a:t>o no de </a:t>
            </a:r>
            <a:r>
              <a:rPr lang="es-ES" altLang="es-ES" sz="2300" dirty="0">
                <a:solidFill>
                  <a:srgbClr val="0000FF"/>
                </a:solidFill>
                <a:latin typeface="Arial" panose="020B0604020202020204" pitchFamily="34" charset="0"/>
                <a:cs typeface="Arial" panose="020B0604020202020204" pitchFamily="34" charset="0"/>
              </a:rPr>
              <a:t>marcas registradas </a:t>
            </a:r>
            <a:r>
              <a:rPr lang="es-ES" altLang="es-ES" sz="2300" dirty="0">
                <a:latin typeface="Arial" panose="020B0604020202020204" pitchFamily="34" charset="0"/>
              </a:rPr>
              <a:t>relacionadas con el nombre de </a:t>
            </a:r>
            <a:r>
              <a:rPr lang="es-ES" altLang="es-ES" sz="2300" dirty="0" smtClean="0">
                <a:latin typeface="Arial" panose="020B0604020202020204" pitchFamily="34" charset="0"/>
              </a:rPr>
              <a:t>la </a:t>
            </a:r>
            <a:r>
              <a:rPr lang="es-ES" altLang="es-ES" sz="2300" dirty="0">
                <a:latin typeface="Arial" panose="020B0604020202020204" pitchFamily="34" charset="0"/>
              </a:rPr>
              <a:t>denominación.</a:t>
            </a:r>
          </a:p>
          <a:p>
            <a:pPr algn="just" eaLnBrk="1" hangingPunct="1">
              <a:lnSpc>
                <a:spcPct val="110000"/>
              </a:lnSpc>
              <a:buFontTx/>
              <a:buNone/>
            </a:pPr>
            <a:r>
              <a:rPr lang="es-ES" altLang="es-ES" sz="2600" dirty="0">
                <a:latin typeface="Arial" panose="020B0604020202020204" pitchFamily="34" charset="0"/>
              </a:rPr>
              <a:t>	</a:t>
            </a:r>
            <a:endParaRPr lang="es-ES" altLang="es-ES" sz="2600" dirty="0" smtClean="0">
              <a:latin typeface="Arial" panose="020B0604020202020204" pitchFamily="34" charset="0"/>
            </a:endParaRPr>
          </a:p>
          <a:p>
            <a:pPr algn="just">
              <a:lnSpc>
                <a:spcPct val="110000"/>
              </a:lnSpc>
              <a:buFont typeface="Wingdings" panose="05000000000000000000" pitchFamily="2" charset="2"/>
              <a:buChar char="ü"/>
            </a:pPr>
            <a:r>
              <a:rPr lang="es-ES" altLang="es-ES" sz="2600" dirty="0" smtClean="0">
                <a:latin typeface="Arial" panose="020B0604020202020204" pitchFamily="34" charset="0"/>
              </a:rPr>
              <a:t>Si la solicitud es </a:t>
            </a:r>
            <a:r>
              <a:rPr lang="es-ES" altLang="es-ES" sz="2600" dirty="0">
                <a:solidFill>
                  <a:srgbClr val="0000FF"/>
                </a:solidFill>
                <a:latin typeface="Arial" panose="020B0604020202020204" pitchFamily="34" charset="0"/>
                <a:cs typeface="Arial" panose="020B0604020202020204" pitchFamily="34" charset="0"/>
              </a:rPr>
              <a:t>supra-autonómica</a:t>
            </a:r>
            <a:r>
              <a:rPr lang="es-ES" altLang="es-ES" sz="2600" dirty="0" smtClean="0">
                <a:latin typeface="Arial" panose="020B0604020202020204" pitchFamily="34" charset="0"/>
              </a:rPr>
              <a:t>, remitir la solicitud a las CCAA afectadas territorialmente para que informen en el plazo de un mes</a:t>
            </a:r>
            <a:r>
              <a:rPr lang="es-ES" altLang="es-ES" sz="2600" dirty="0">
                <a:latin typeface="Arial" panose="020B0604020202020204" pitchFamily="34" charset="0"/>
              </a:rPr>
              <a:t>:</a:t>
            </a:r>
            <a:endParaRPr lang="es-ES" altLang="es-ES" sz="2600" dirty="0" smtClean="0">
              <a:latin typeface="Arial" panose="020B0604020202020204" pitchFamily="34" charset="0"/>
            </a:endParaRPr>
          </a:p>
          <a:p>
            <a:pPr lvl="1" algn="just">
              <a:lnSpc>
                <a:spcPct val="110000"/>
              </a:lnSpc>
              <a:spcBef>
                <a:spcPts val="1200"/>
              </a:spcBef>
            </a:pPr>
            <a:r>
              <a:rPr lang="es-ES" altLang="es-ES" sz="2300" dirty="0" smtClean="0">
                <a:latin typeface="Arial" panose="020B0604020202020204" pitchFamily="34" charset="0"/>
              </a:rPr>
              <a:t>Evaluación </a:t>
            </a:r>
            <a:r>
              <a:rPr lang="es-ES" altLang="es-ES" sz="2300" dirty="0">
                <a:latin typeface="Arial" panose="020B0604020202020204" pitchFamily="34" charset="0"/>
              </a:rPr>
              <a:t>en la Mesa de Coordinación de la Calidad </a:t>
            </a:r>
            <a:r>
              <a:rPr lang="es-ES" altLang="es-ES" sz="2300" dirty="0" smtClean="0">
                <a:latin typeface="Arial" panose="020B0604020202020204" pitchFamily="34" charset="0"/>
              </a:rPr>
              <a:t>Diferenciada.</a:t>
            </a:r>
            <a:endParaRPr lang="es-ES" altLang="es-ES" sz="2300" dirty="0">
              <a:latin typeface="Arial" panose="020B0604020202020204" pitchFamily="34" charset="0"/>
            </a:endParaRPr>
          </a:p>
          <a:p>
            <a:pPr lvl="1" algn="just">
              <a:lnSpc>
                <a:spcPct val="110000"/>
              </a:lnSpc>
            </a:pPr>
            <a:r>
              <a:rPr lang="es-ES" altLang="es-ES" sz="2300" dirty="0" smtClean="0">
                <a:latin typeface="Arial" panose="020B0604020202020204" pitchFamily="34" charset="0"/>
              </a:rPr>
              <a:t>El </a:t>
            </a:r>
            <a:r>
              <a:rPr lang="es-ES" altLang="es-ES" sz="2300" dirty="0">
                <a:latin typeface="Arial" panose="020B0604020202020204" pitchFamily="34" charset="0"/>
              </a:rPr>
              <a:t>Ministerio resuelve sobre la solicitud en el plazo de </a:t>
            </a:r>
            <a:r>
              <a:rPr lang="es-ES" altLang="es-ES" sz="2300" dirty="0" smtClean="0">
                <a:latin typeface="Arial" panose="020B0604020202020204" pitchFamily="34" charset="0"/>
              </a:rPr>
              <a:t>6 meses.</a:t>
            </a:r>
            <a:r>
              <a:rPr lang="es-ES" altLang="es-ES" sz="2300" dirty="0" smtClean="0">
                <a:latin typeface="Arial" panose="020B0604020202020204" pitchFamily="34" charset="0"/>
                <a:cs typeface="Arial" panose="020B0604020202020204" pitchFamily="34" charset="0"/>
              </a:rPr>
              <a:t>       </a:t>
            </a:r>
          </a:p>
          <a:p>
            <a:pPr eaLnBrk="1" hangingPunct="1">
              <a:lnSpc>
                <a:spcPct val="80000"/>
              </a:lnSpc>
              <a:buFontTx/>
              <a:buNone/>
            </a:pPr>
            <a:r>
              <a:rPr lang="es-ES" altLang="es-ES" sz="1600" dirty="0" smtClean="0">
                <a:latin typeface="Arial" panose="020B0604020202020204" pitchFamily="34" charset="0"/>
                <a:cs typeface="Arial" panose="020B0604020202020204" pitchFamily="34" charset="0"/>
              </a:rPr>
              <a:t>	</a:t>
            </a:r>
          </a:p>
        </p:txBody>
      </p:sp>
      <p:pic>
        <p:nvPicPr>
          <p:cNvPr id="6" name="Imagen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113933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11560" y="1700808"/>
            <a:ext cx="7992888" cy="4425354"/>
          </a:xfrm>
        </p:spPr>
        <p:txBody>
          <a:bodyPr>
            <a:normAutofit fontScale="92500" lnSpcReduction="10000"/>
          </a:bodyPr>
          <a:lstStyle/>
          <a:p>
            <a:pPr eaLnBrk="1" hangingPunct="1">
              <a:buFontTx/>
              <a:buNone/>
            </a:pPr>
            <a:r>
              <a:rPr lang="es-ES" altLang="es-ES" sz="1600" dirty="0" smtClean="0">
                <a:latin typeface="Arial" panose="020B0604020202020204" pitchFamily="34" charset="0"/>
                <a:cs typeface="Arial" panose="020B0604020202020204" pitchFamily="34" charset="0"/>
              </a:rPr>
              <a:t>                 </a:t>
            </a:r>
            <a:r>
              <a:rPr lang="es-ES" altLang="es-ES" sz="1600" b="1" dirty="0" smtClean="0">
                <a:solidFill>
                  <a:srgbClr val="00B050"/>
                </a:solidFill>
                <a:latin typeface="Arial" panose="020B0604020202020204" pitchFamily="34" charset="0"/>
                <a:cs typeface="Arial" panose="020B0604020202020204" pitchFamily="34" charset="0"/>
              </a:rPr>
              <a:t>RESOLUCIÓN  FAVORABLE</a:t>
            </a:r>
            <a:r>
              <a:rPr lang="es-ES" altLang="es-ES" sz="1600" dirty="0" smtClean="0">
                <a:latin typeface="Arial" panose="020B0604020202020204" pitchFamily="34" charset="0"/>
                <a:cs typeface="Arial" panose="020B0604020202020204" pitchFamily="34" charset="0"/>
              </a:rPr>
              <a:t>: </a:t>
            </a:r>
          </a:p>
          <a:p>
            <a:pPr eaLnBrk="1" hangingPunct="1">
              <a:buFontTx/>
              <a:buNone/>
            </a:pPr>
            <a:endParaRPr lang="es-ES" altLang="es-ES" sz="1600" dirty="0" smtClean="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ü"/>
            </a:pPr>
            <a:r>
              <a:rPr lang="es-ES" altLang="es-ES" sz="1800" dirty="0" smtClean="0">
                <a:latin typeface="Arial" panose="020B0604020202020204" pitchFamily="34" charset="0"/>
                <a:cs typeface="Arial" panose="020B0604020202020204" pitchFamily="34" charset="0"/>
              </a:rPr>
              <a:t>Publicación en BOE de la solicitud con el pliego de condiciones y el documento único dando 2 meses de plazo para presentar declaraciones de oposición contra dicho registro. </a:t>
            </a:r>
          </a:p>
          <a:p>
            <a:pPr algn="just" eaLnBrk="1" hangingPunct="1">
              <a:buFontTx/>
              <a:buNone/>
            </a:pPr>
            <a:endParaRPr lang="es-ES" altLang="es-ES" sz="1800" dirty="0" smtClean="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ü"/>
            </a:pPr>
            <a:r>
              <a:rPr lang="es-ES" altLang="es-ES" sz="1800" dirty="0" smtClean="0">
                <a:latin typeface="Arial" panose="020B0604020202020204" pitchFamily="34" charset="0"/>
                <a:cs typeface="Arial" panose="020B0604020202020204" pitchFamily="34" charset="0"/>
              </a:rPr>
              <a:t>Si hay oposiciones el plazo máximo para resolver y notificar la resolución será de 6 meses.</a:t>
            </a:r>
          </a:p>
          <a:p>
            <a:pPr algn="just" eaLnBrk="1" hangingPunct="1"/>
            <a:endParaRPr lang="es-ES" altLang="es-ES" sz="1600" dirty="0" smtClean="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ü"/>
            </a:pPr>
            <a:r>
              <a:rPr lang="es-ES" altLang="es-ES" sz="1800" dirty="0" smtClean="0">
                <a:latin typeface="Arial" panose="020B0604020202020204" pitchFamily="34" charset="0"/>
                <a:cs typeface="Arial" panose="020B0604020202020204" pitchFamily="34" charset="0"/>
              </a:rPr>
              <a:t>Una vez resuelto el procedimiento de oposición:</a:t>
            </a:r>
          </a:p>
          <a:p>
            <a:pPr lvl="1" algn="just" eaLnBrk="1" hangingPunct="1">
              <a:spcBef>
                <a:spcPts val="1200"/>
              </a:spcBef>
            </a:pPr>
            <a:r>
              <a:rPr lang="es-ES" altLang="es-ES" sz="1600" dirty="0">
                <a:latin typeface="Arial" panose="020B0604020202020204" pitchFamily="34" charset="0"/>
                <a:cs typeface="Arial" panose="020B0604020202020204" pitchFamily="34" charset="0"/>
              </a:rPr>
              <a:t>S</a:t>
            </a:r>
            <a:r>
              <a:rPr lang="es-ES" altLang="es-ES" sz="1600" dirty="0" smtClean="0">
                <a:latin typeface="Arial" panose="020B0604020202020204" pitchFamily="34" charset="0"/>
                <a:cs typeface="Arial" panose="020B0604020202020204" pitchFamily="34" charset="0"/>
              </a:rPr>
              <a:t>e publicará la RESOLUCIÓN FAVORABLE en el BOE o Diario Oficial de la Comunidad Autónoma.</a:t>
            </a:r>
          </a:p>
          <a:p>
            <a:pPr lvl="1" algn="just" eaLnBrk="1" hangingPunct="1">
              <a:spcBef>
                <a:spcPts val="1200"/>
              </a:spcBef>
            </a:pPr>
            <a:r>
              <a:rPr lang="es-ES" altLang="es-ES" sz="1600" dirty="0" smtClean="0">
                <a:latin typeface="Arial" panose="020B0604020202020204" pitchFamily="34" charset="0"/>
                <a:cs typeface="Arial" panose="020B0604020202020204" pitchFamily="34" charset="0"/>
              </a:rPr>
              <a:t>Tramitación del expediente a la Comisión de la UE, en este momento la Autoridad Competente puede conceder facultativamente, </a:t>
            </a:r>
            <a:r>
              <a:rPr lang="es-ES" altLang="es-ES" sz="1600" dirty="0" smtClean="0">
                <a:solidFill>
                  <a:srgbClr val="0000FF"/>
                </a:solidFill>
                <a:latin typeface="Arial" panose="020B0604020202020204" pitchFamily="34" charset="0"/>
                <a:cs typeface="Arial" panose="020B0604020202020204" pitchFamily="34" charset="0"/>
              </a:rPr>
              <a:t>en el caso de una solicitud de inscripción y no de modificación, </a:t>
            </a:r>
            <a:r>
              <a:rPr lang="es-ES" altLang="es-ES" sz="1600" dirty="0" smtClean="0">
                <a:latin typeface="Arial" panose="020B0604020202020204" pitchFamily="34" charset="0"/>
                <a:cs typeface="Arial" panose="020B0604020202020204" pitchFamily="34" charset="0"/>
              </a:rPr>
              <a:t>una </a:t>
            </a:r>
            <a:r>
              <a:rPr lang="es-ES" altLang="es-ES" sz="1600" dirty="0" smtClean="0">
                <a:solidFill>
                  <a:srgbClr val="0000FF"/>
                </a:solidFill>
                <a:latin typeface="Arial" panose="020B0604020202020204" pitchFamily="34" charset="0"/>
                <a:cs typeface="Arial" panose="020B0604020202020204" pitchFamily="34" charset="0"/>
              </a:rPr>
              <a:t>Protección Nacional Transitoria</a:t>
            </a:r>
            <a:r>
              <a:rPr lang="es-ES" altLang="es-ES" sz="1600" dirty="0" smtClean="0">
                <a:latin typeface="Arial" panose="020B0604020202020204" pitchFamily="34" charset="0"/>
                <a:cs typeface="Arial" panose="020B0604020202020204" pitchFamily="34" charset="0"/>
              </a:rPr>
              <a:t> para aplicar el pliego que solamente surtirá efectos en el territorio nacional y hasta resolución por la Comisión UE.</a:t>
            </a:r>
          </a:p>
          <a:p>
            <a:pPr lvl="1" eaLnBrk="1" hangingPunct="1"/>
            <a:endParaRPr lang="es-ES" altLang="es-ES" sz="1600" dirty="0" smtClean="0">
              <a:latin typeface="Arial" panose="020B0604020202020204" pitchFamily="34" charset="0"/>
              <a:cs typeface="Arial" panose="020B0604020202020204" pitchFamily="34" charset="0"/>
            </a:endParaRPr>
          </a:p>
          <a:p>
            <a:pPr eaLnBrk="1" hangingPunct="1"/>
            <a:endParaRPr lang="es-ES" altLang="es-ES" sz="1600" dirty="0" smtClean="0">
              <a:latin typeface="Arial" panose="020B0604020202020204" pitchFamily="34" charset="0"/>
              <a:cs typeface="Arial" panose="020B0604020202020204" pitchFamily="34" charset="0"/>
            </a:endParaRPr>
          </a:p>
          <a:p>
            <a:pPr eaLnBrk="1" hangingPunct="1"/>
            <a:endParaRPr lang="es-ES" altLang="es-ES" sz="1600" dirty="0" smtClean="0">
              <a:latin typeface="Arial" panose="020B0604020202020204" pitchFamily="34" charset="0"/>
              <a:cs typeface="Arial" panose="020B0604020202020204" pitchFamily="34" charset="0"/>
            </a:endParaRPr>
          </a:p>
        </p:txBody>
      </p:sp>
      <p:sp>
        <p:nvSpPr>
          <p:cNvPr id="6" name="Rectangle 2"/>
          <p:cNvSpPr>
            <a:spLocks noGrp="1" noChangeArrowheads="1"/>
          </p:cNvSpPr>
          <p:nvPr>
            <p:ph type="title"/>
          </p:nvPr>
        </p:nvSpPr>
        <p:spPr>
          <a:xfrm>
            <a:off x="2123728" y="836712"/>
            <a:ext cx="4546848" cy="580926"/>
          </a:xfrm>
        </p:spPr>
        <p:txBody>
          <a:bodyPr>
            <a:noAutofit/>
          </a:bodyPr>
          <a:lstStyle/>
          <a:p>
            <a:pPr eaLnBrk="1" hangingPunct="1"/>
            <a:r>
              <a:rPr lang="es-ES" altLang="es-ES" sz="2800" b="1" dirty="0" smtClean="0"/>
              <a:t>1. FASE NACIONAL</a:t>
            </a:r>
          </a:p>
        </p:txBody>
      </p:sp>
      <p:sp>
        <p:nvSpPr>
          <p:cNvPr id="3" name="Flecha derecha 2"/>
          <p:cNvSpPr/>
          <p:nvPr/>
        </p:nvSpPr>
        <p:spPr>
          <a:xfrm>
            <a:off x="1043608" y="1772816"/>
            <a:ext cx="504056" cy="144016"/>
          </a:xfrm>
          <a:prstGeom prst="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pic>
        <p:nvPicPr>
          <p:cNvPr id="7" name="Imagen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564025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539553" y="1700808"/>
            <a:ext cx="7920880" cy="4464496"/>
          </a:xfrm>
        </p:spPr>
        <p:txBody>
          <a:bodyPr>
            <a:noAutofit/>
          </a:bodyPr>
          <a:lstStyle/>
          <a:p>
            <a:pPr eaLnBrk="1" hangingPunct="1">
              <a:spcBef>
                <a:spcPts val="1200"/>
              </a:spcBef>
              <a:buFont typeface="Wingdings" panose="05000000000000000000" pitchFamily="2" charset="2"/>
              <a:buChar char="ü"/>
            </a:pPr>
            <a:r>
              <a:rPr lang="es-ES" altLang="es-ES" sz="1800" dirty="0">
                <a:solidFill>
                  <a:srgbClr val="0000FF"/>
                </a:solidFill>
                <a:latin typeface="Arial" panose="020B0604020202020204" pitchFamily="34" charset="0"/>
                <a:cs typeface="Arial" panose="020B0604020202020204" pitchFamily="34" charset="0"/>
              </a:rPr>
              <a:t>Tramitación del expediente </a:t>
            </a:r>
            <a:r>
              <a:rPr lang="es-ES" altLang="es-ES" sz="1800" dirty="0" smtClean="0">
                <a:latin typeface="Arial" panose="020B0604020202020204" pitchFamily="34" charset="0"/>
                <a:cs typeface="Arial" panose="020B0604020202020204" pitchFamily="34" charset="0"/>
              </a:rPr>
              <a:t>a la Comisión de la UE.</a:t>
            </a:r>
          </a:p>
          <a:p>
            <a:pPr algn="just" eaLnBrk="1" hangingPunct="1">
              <a:spcBef>
                <a:spcPts val="1200"/>
              </a:spcBef>
              <a:buFont typeface="Wingdings" panose="05000000000000000000" pitchFamily="2" charset="2"/>
              <a:buChar char="ü"/>
            </a:pPr>
            <a:r>
              <a:rPr lang="es-ES" altLang="es-ES" sz="1800" dirty="0" smtClean="0">
                <a:latin typeface="Arial" panose="020B0604020202020204" pitchFamily="34" charset="0"/>
                <a:cs typeface="Arial" panose="020B0604020202020204" pitchFamily="34" charset="0"/>
              </a:rPr>
              <a:t>La Comisión </a:t>
            </a:r>
            <a:r>
              <a:rPr lang="es-ES" altLang="es-ES" sz="1800" dirty="0" smtClean="0">
                <a:solidFill>
                  <a:srgbClr val="0000FF"/>
                </a:solidFill>
                <a:latin typeface="Arial" panose="020B0604020202020204" pitchFamily="34" charset="0"/>
                <a:cs typeface="Arial" panose="020B0604020202020204" pitchFamily="34" charset="0"/>
              </a:rPr>
              <a:t>evaluará la solicitud de registro </a:t>
            </a:r>
            <a:r>
              <a:rPr lang="es-ES" altLang="es-ES" sz="1800" dirty="0" smtClean="0">
                <a:latin typeface="Arial" panose="020B0604020202020204" pitchFamily="34" charset="0"/>
                <a:cs typeface="Arial" panose="020B0604020202020204" pitchFamily="34" charset="0"/>
              </a:rPr>
              <a:t>pudiendo solicitar varios complementos de información con el fin de mejorar la solicitud.</a:t>
            </a:r>
          </a:p>
          <a:p>
            <a:pPr algn="just" eaLnBrk="1" hangingPunct="1">
              <a:spcBef>
                <a:spcPts val="1200"/>
              </a:spcBef>
              <a:buFont typeface="Wingdings" panose="05000000000000000000" pitchFamily="2" charset="2"/>
              <a:buChar char="ü"/>
            </a:pPr>
            <a:r>
              <a:rPr lang="es-ES" altLang="es-ES" sz="1800" dirty="0" smtClean="0">
                <a:latin typeface="Arial" panose="020B0604020202020204" pitchFamily="34" charset="0"/>
                <a:cs typeface="Arial" panose="020B0604020202020204" pitchFamily="34" charset="0"/>
              </a:rPr>
              <a:t>Si la solicitud cumple las condiciones se </a:t>
            </a:r>
            <a:r>
              <a:rPr lang="es-ES" altLang="es-ES" sz="1800" dirty="0" smtClean="0">
                <a:solidFill>
                  <a:srgbClr val="0000FF"/>
                </a:solidFill>
                <a:latin typeface="Arial" panose="020B0604020202020204" pitchFamily="34" charset="0"/>
                <a:cs typeface="Arial" panose="020B0604020202020204" pitchFamily="34" charset="0"/>
              </a:rPr>
              <a:t>publica el documento único y la referencia al pliego de condiciones</a:t>
            </a:r>
            <a:r>
              <a:rPr lang="es-ES" altLang="es-ES" sz="1800" dirty="0" smtClean="0">
                <a:latin typeface="Arial" panose="020B0604020202020204" pitchFamily="34" charset="0"/>
                <a:cs typeface="Arial" panose="020B0604020202020204" pitchFamily="34" charset="0"/>
              </a:rPr>
              <a:t> en el Diario Oficial de la UE</a:t>
            </a:r>
          </a:p>
          <a:p>
            <a:pPr algn="just" eaLnBrk="1" hangingPunct="1">
              <a:spcBef>
                <a:spcPts val="1200"/>
              </a:spcBef>
              <a:buFont typeface="Wingdings" panose="05000000000000000000" pitchFamily="2" charset="2"/>
              <a:buChar char="ü"/>
            </a:pPr>
            <a:r>
              <a:rPr lang="es-ES" altLang="es-ES" sz="1800" dirty="0" smtClean="0">
                <a:latin typeface="Arial" panose="020B0604020202020204" pitchFamily="34" charset="0"/>
                <a:cs typeface="Arial" panose="020B0604020202020204" pitchFamily="34" charset="0"/>
              </a:rPr>
              <a:t>Inicio </a:t>
            </a:r>
            <a:r>
              <a:rPr lang="es-ES" altLang="es-ES" sz="1800" dirty="0" smtClean="0">
                <a:solidFill>
                  <a:srgbClr val="0000FF"/>
                </a:solidFill>
                <a:latin typeface="Arial" panose="020B0604020202020204" pitchFamily="34" charset="0"/>
                <a:cs typeface="Arial" panose="020B0604020202020204" pitchFamily="34" charset="0"/>
              </a:rPr>
              <a:t>procedimiento de oposición: </a:t>
            </a:r>
          </a:p>
          <a:p>
            <a:pPr algn="just" eaLnBrk="1" hangingPunct="1">
              <a:spcBef>
                <a:spcPts val="1200"/>
              </a:spcBef>
              <a:buFontTx/>
              <a:buNone/>
            </a:pPr>
            <a:r>
              <a:rPr lang="es-ES" altLang="es-ES" sz="1600" dirty="0" smtClean="0">
                <a:latin typeface="Arial" panose="020B0604020202020204" pitchFamily="34" charset="0"/>
                <a:cs typeface="Arial" panose="020B0604020202020204" pitchFamily="34" charset="0"/>
              </a:rPr>
              <a:t>	Durante los meses posteriores a la publicación en DOUE (3 para productos agroalimentarios, 2 para vinos y vinos aromatizados y 6 para bebidas espirituosas) las autoridades de un EM, País </a:t>
            </a:r>
            <a:r>
              <a:rPr lang="es-ES" altLang="es-ES" sz="1600" dirty="0">
                <a:latin typeface="Arial" panose="020B0604020202020204" pitchFamily="34" charset="0"/>
                <a:cs typeface="Arial" panose="020B0604020202020204" pitchFamily="34" charset="0"/>
              </a:rPr>
              <a:t>T</a:t>
            </a:r>
            <a:r>
              <a:rPr lang="es-ES" altLang="es-ES" sz="1600" dirty="0" smtClean="0">
                <a:latin typeface="Arial" panose="020B0604020202020204" pitchFamily="34" charset="0"/>
                <a:cs typeface="Arial" panose="020B0604020202020204" pitchFamily="34" charset="0"/>
              </a:rPr>
              <a:t>ercero o cualquier persona física o jurídica con legítimo interés podrán presentar notificación de oposición y en los dos meses siguientes una declaración motivada de oposición.</a:t>
            </a:r>
          </a:p>
          <a:p>
            <a:pPr eaLnBrk="1" hangingPunct="1">
              <a:spcBef>
                <a:spcPts val="1200"/>
              </a:spcBef>
              <a:buFont typeface="Wingdings" panose="05000000000000000000" pitchFamily="2" charset="2"/>
              <a:buChar char="ü"/>
            </a:pPr>
            <a:r>
              <a:rPr lang="es-ES" altLang="es-ES" sz="1800" dirty="0" smtClean="0">
                <a:latin typeface="Arial" panose="020B0604020202020204" pitchFamily="34" charset="0"/>
                <a:cs typeface="Arial" panose="020B0604020202020204" pitchFamily="34" charset="0"/>
              </a:rPr>
              <a:t>Finalmente se toma </a:t>
            </a:r>
            <a:r>
              <a:rPr lang="es-ES" altLang="es-ES" sz="1800" dirty="0">
                <a:solidFill>
                  <a:srgbClr val="0000FF"/>
                </a:solidFill>
                <a:latin typeface="Arial" panose="020B0604020202020204" pitchFamily="34" charset="0"/>
                <a:cs typeface="Arial" panose="020B0604020202020204" pitchFamily="34" charset="0"/>
              </a:rPr>
              <a:t>decisión </a:t>
            </a:r>
            <a:r>
              <a:rPr lang="es-ES" altLang="es-ES" sz="1800" dirty="0" smtClean="0">
                <a:latin typeface="Arial" panose="020B0604020202020204" pitchFamily="34" charset="0"/>
                <a:cs typeface="Arial" panose="020B0604020202020204" pitchFamily="34" charset="0"/>
              </a:rPr>
              <a:t>de registrar nombre o denegar.</a:t>
            </a:r>
            <a:endParaRPr lang="es-ES" altLang="es-ES" sz="2800" dirty="0" smtClean="0">
              <a:solidFill>
                <a:srgbClr val="0000FF"/>
              </a:solidFill>
              <a:latin typeface="Arial" panose="020B0604020202020204" pitchFamily="34" charset="0"/>
              <a:cs typeface="Arial" panose="020B0604020202020204" pitchFamily="34" charset="0"/>
            </a:endParaRPr>
          </a:p>
        </p:txBody>
      </p:sp>
      <p:pic>
        <p:nvPicPr>
          <p:cNvPr id="24581" name="Picture 3" descr="UE">
            <a:hlinkClick r:id="rId3"/>
          </p:cNvPr>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0" y="1"/>
            <a:ext cx="1187624" cy="1055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a:spLocks noGrp="1" noChangeArrowheads="1"/>
          </p:cNvSpPr>
          <p:nvPr>
            <p:ph type="title"/>
          </p:nvPr>
        </p:nvSpPr>
        <p:spPr>
          <a:xfrm>
            <a:off x="2167973" y="836712"/>
            <a:ext cx="4546848" cy="580926"/>
          </a:xfrm>
        </p:spPr>
        <p:txBody>
          <a:bodyPr>
            <a:noAutofit/>
          </a:bodyPr>
          <a:lstStyle/>
          <a:p>
            <a:pPr eaLnBrk="1" hangingPunct="1"/>
            <a:r>
              <a:rPr lang="es-ES" altLang="es-ES" sz="2800" b="1" dirty="0"/>
              <a:t>2</a:t>
            </a:r>
            <a:r>
              <a:rPr lang="es-ES" altLang="es-ES" sz="2800" b="1" dirty="0" smtClean="0"/>
              <a:t>. FASE COMUNITARIA</a:t>
            </a:r>
          </a:p>
        </p:txBody>
      </p:sp>
      <p:pic>
        <p:nvPicPr>
          <p:cNvPr id="8" name="Imagen 7"/>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2303596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91890"/>
            <a:ext cx="8147248" cy="652934"/>
          </a:xfrm>
        </p:spPr>
        <p:txBody>
          <a:bodyPr>
            <a:noAutofit/>
          </a:bodyPr>
          <a:lstStyle/>
          <a:p>
            <a:r>
              <a:rPr lang="es-ES" sz="2400" b="1" dirty="0">
                <a:solidFill>
                  <a:srgbClr val="0000CC"/>
                </a:solidFill>
                <a:latin typeface="Arial" pitchFamily="34" charset="0"/>
                <a:ea typeface="+mn-ea"/>
                <a:cs typeface="Arial" pitchFamily="34" charset="0"/>
              </a:rPr>
              <a:t>Registros comunitarios de Indicaciones Geográficas</a:t>
            </a:r>
          </a:p>
        </p:txBody>
      </p:sp>
      <p:sp>
        <p:nvSpPr>
          <p:cNvPr id="3" name="Marcador de contenido 2"/>
          <p:cNvSpPr>
            <a:spLocks noGrp="1"/>
          </p:cNvSpPr>
          <p:nvPr>
            <p:ph idx="1"/>
          </p:nvPr>
        </p:nvSpPr>
        <p:spPr>
          <a:xfrm>
            <a:off x="539552" y="2142979"/>
            <a:ext cx="7848872" cy="4022325"/>
          </a:xfrm>
        </p:spPr>
        <p:txBody>
          <a:bodyPr>
            <a:normAutofit/>
          </a:bodyPr>
          <a:lstStyle/>
          <a:p>
            <a:r>
              <a:rPr lang="es-ES" sz="2000" dirty="0" smtClean="0">
                <a:latin typeface="Arial" panose="020B0604020202020204" pitchFamily="34" charset="0"/>
                <a:cs typeface="Arial" panose="020B0604020202020204" pitchFamily="34" charset="0"/>
              </a:rPr>
              <a:t>Productos agroalimentarios y alimenticios: </a:t>
            </a:r>
            <a:r>
              <a:rPr lang="es-ES" sz="2000" b="1" dirty="0" smtClean="0">
                <a:latin typeface="Arial" panose="020B0604020202020204" pitchFamily="34" charset="0"/>
                <a:cs typeface="Arial" panose="020B0604020202020204" pitchFamily="34" charset="0"/>
              </a:rPr>
              <a:t>DOOR</a:t>
            </a:r>
          </a:p>
          <a:p>
            <a:pPr marL="0" indent="0">
              <a:buNone/>
            </a:pPr>
            <a:r>
              <a:rPr lang="es-ES" sz="2000"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hlinkClick r:id="rId3"/>
              </a:rPr>
              <a:t>http://ec.europa.eu/agriculture/quality/door/list.html?locale=es</a:t>
            </a:r>
            <a:endParaRPr lang="es-ES" sz="1600" dirty="0" smtClean="0">
              <a:latin typeface="Arial" panose="020B0604020202020204" pitchFamily="34" charset="0"/>
              <a:cs typeface="Arial" panose="020B0604020202020204" pitchFamily="34" charset="0"/>
            </a:endParaRPr>
          </a:p>
          <a:p>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Vinos: </a:t>
            </a:r>
            <a:r>
              <a:rPr lang="es-ES" sz="2000" b="1" dirty="0" smtClean="0">
                <a:latin typeface="Arial" panose="020B0604020202020204" pitchFamily="34" charset="0"/>
                <a:cs typeface="Arial" panose="020B0604020202020204" pitchFamily="34" charset="0"/>
              </a:rPr>
              <a:t>E-</a:t>
            </a:r>
            <a:r>
              <a:rPr lang="es-ES" sz="2000" b="1" dirty="0" err="1" smtClean="0">
                <a:latin typeface="Arial" panose="020B0604020202020204" pitchFamily="34" charset="0"/>
                <a:cs typeface="Arial" panose="020B0604020202020204" pitchFamily="34" charset="0"/>
              </a:rPr>
              <a:t>Bacchus</a:t>
            </a:r>
            <a:r>
              <a:rPr lang="es-ES" sz="2000" b="1" dirty="0" smtClean="0">
                <a:latin typeface="Arial" panose="020B0604020202020204" pitchFamily="34" charset="0"/>
                <a:cs typeface="Arial" panose="020B0604020202020204" pitchFamily="34" charset="0"/>
              </a:rPr>
              <a:t> </a:t>
            </a:r>
          </a:p>
          <a:p>
            <a:pPr marL="0" indent="0">
              <a:buNone/>
            </a:pPr>
            <a:r>
              <a:rPr lang="es-ES" sz="2000"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hlinkClick r:id="rId4"/>
              </a:rPr>
              <a:t>http://ec.europa.eu/agriculture/markets/wine/e-bacchus/index.cfm?language=ES</a:t>
            </a:r>
            <a:endParaRPr lang="es-ES" sz="1600" dirty="0" smtClean="0">
              <a:latin typeface="Arial" panose="020B0604020202020204" pitchFamily="34" charset="0"/>
              <a:cs typeface="Arial" panose="020B0604020202020204" pitchFamily="34" charset="0"/>
            </a:endParaRPr>
          </a:p>
          <a:p>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Bebidas espirituosas: </a:t>
            </a:r>
            <a:r>
              <a:rPr lang="es-ES" sz="2000" b="1" dirty="0" smtClean="0">
                <a:latin typeface="Arial" panose="020B0604020202020204" pitchFamily="34" charset="0"/>
                <a:cs typeface="Arial" panose="020B0604020202020204" pitchFamily="34" charset="0"/>
              </a:rPr>
              <a:t>E-</a:t>
            </a:r>
            <a:r>
              <a:rPr lang="es-ES" sz="2000" b="1" dirty="0" err="1" smtClean="0">
                <a:latin typeface="Arial" panose="020B0604020202020204" pitchFamily="34" charset="0"/>
                <a:cs typeface="Arial" panose="020B0604020202020204" pitchFamily="34" charset="0"/>
              </a:rPr>
              <a:t>Spirit</a:t>
            </a:r>
            <a:r>
              <a:rPr lang="es-ES" sz="2000" b="1" dirty="0" smtClean="0">
                <a:latin typeface="Arial" panose="020B0604020202020204" pitchFamily="34" charset="0"/>
                <a:cs typeface="Arial" panose="020B0604020202020204" pitchFamily="34" charset="0"/>
              </a:rPr>
              <a:t>-</a:t>
            </a:r>
            <a:r>
              <a:rPr lang="es-ES" sz="2000" b="1" dirty="0" err="1" smtClean="0">
                <a:latin typeface="Arial" panose="020B0604020202020204" pitchFamily="34" charset="0"/>
                <a:cs typeface="Arial" panose="020B0604020202020204" pitchFamily="34" charset="0"/>
              </a:rPr>
              <a:t>Drinks</a:t>
            </a:r>
            <a:endParaRPr lang="es-ES" sz="2000" b="1" dirty="0" smtClean="0">
              <a:latin typeface="Arial" panose="020B0604020202020204" pitchFamily="34" charset="0"/>
              <a:cs typeface="Arial" panose="020B0604020202020204" pitchFamily="34" charset="0"/>
            </a:endParaRPr>
          </a:p>
          <a:p>
            <a:pPr marL="0" indent="0">
              <a:buNone/>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hlinkClick r:id="rId5"/>
              </a:rPr>
              <a:t>http://ec.europa.eu/agriculture/spirits/</a:t>
            </a:r>
            <a:endParaRPr lang="es-ES" sz="1600" dirty="0">
              <a:latin typeface="Arial" panose="020B0604020202020204" pitchFamily="34" charset="0"/>
              <a:cs typeface="Arial" panose="020B0604020202020204" pitchFamily="34" charset="0"/>
            </a:endParaRPr>
          </a:p>
        </p:txBody>
      </p:sp>
      <p:pic>
        <p:nvPicPr>
          <p:cNvPr id="5" name="Picture 3" descr="UE">
            <a:hlinkClick r:id="rId6"/>
          </p:cNvPr>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0" y="1"/>
            <a:ext cx="1187624" cy="1055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5"/>
          <p:cNvPicPr>
            <a:picLocks noChangeAspect="1"/>
          </p:cNvPicPr>
          <p:nvPr/>
        </p:nvPicPr>
        <p:blipFill>
          <a:blip r:embed="rId8"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2199351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5632716" cy="647700"/>
          </a:xfrm>
        </p:spPr>
        <p:txBody>
          <a:bodyPr>
            <a:noAutofit/>
          </a:bodyPr>
          <a:lstStyle/>
          <a:p>
            <a:pPr>
              <a:defRPr/>
            </a:pPr>
            <a:r>
              <a:rPr lang="es-ES" sz="2400" b="1" dirty="0">
                <a:solidFill>
                  <a:srgbClr val="0000CC"/>
                </a:solidFill>
                <a:latin typeface="Arial" pitchFamily="34" charset="0"/>
                <a:ea typeface="+mn-ea"/>
                <a:cs typeface="Arial" pitchFamily="34" charset="0"/>
              </a:rPr>
              <a:t>Principios básicos de los regímenes de calidad</a:t>
            </a:r>
            <a:br>
              <a:rPr lang="es-ES" sz="2400" b="1" dirty="0">
                <a:solidFill>
                  <a:srgbClr val="0000CC"/>
                </a:solidFill>
                <a:latin typeface="Arial" pitchFamily="34" charset="0"/>
                <a:ea typeface="+mn-ea"/>
                <a:cs typeface="Arial" pitchFamily="34" charset="0"/>
              </a:rPr>
            </a:br>
            <a:r>
              <a:rPr lang="es-ES" sz="2400" b="1" i="1" dirty="0">
                <a:solidFill>
                  <a:srgbClr val="0000CC"/>
                </a:solidFill>
                <a:latin typeface="Arial" pitchFamily="34" charset="0"/>
                <a:ea typeface="+mn-ea"/>
                <a:cs typeface="Arial" pitchFamily="34" charset="0"/>
              </a:rPr>
              <a:t>CONTROL OFICIAL</a:t>
            </a:r>
          </a:p>
        </p:txBody>
      </p:sp>
      <p:sp>
        <p:nvSpPr>
          <p:cNvPr id="9219" name="2 Marcador de contenido"/>
          <p:cNvSpPr>
            <a:spLocks noGrp="1"/>
          </p:cNvSpPr>
          <p:nvPr>
            <p:ph idx="1"/>
          </p:nvPr>
        </p:nvSpPr>
        <p:spPr>
          <a:xfrm>
            <a:off x="539552" y="1700808"/>
            <a:ext cx="8208911" cy="4680520"/>
          </a:xfrm>
        </p:spPr>
        <p:txBody>
          <a:bodyPr>
            <a:normAutofit fontScale="85000" lnSpcReduction="20000"/>
          </a:bodyPr>
          <a:lstStyle/>
          <a:p>
            <a:pPr marL="300038" indent="-205740" algn="just">
              <a:spcAft>
                <a:spcPts val="900"/>
              </a:spcAft>
              <a:buClr>
                <a:schemeClr val="accent3"/>
              </a:buClr>
              <a:buNone/>
              <a:defRPr/>
            </a:pPr>
            <a:r>
              <a:rPr lang="es-ES" sz="2800" b="1" u="sng" dirty="0" smtClean="0">
                <a:latin typeface="Arial" pitchFamily="34" charset="0"/>
                <a:cs typeface="Arial" pitchFamily="34" charset="0"/>
              </a:rPr>
              <a:t>2 etapa clave</a:t>
            </a:r>
            <a:r>
              <a:rPr lang="es-ES" sz="2800" dirty="0" smtClean="0">
                <a:latin typeface="Arial" pitchFamily="34" charset="0"/>
                <a:cs typeface="Arial" pitchFamily="34" charset="0"/>
              </a:rPr>
              <a:t>: El control da </a:t>
            </a:r>
            <a:r>
              <a:rPr lang="es-ES" sz="2800" dirty="0" err="1" smtClean="0">
                <a:latin typeface="Arial" pitchFamily="34" charset="0"/>
                <a:cs typeface="Arial" pitchFamily="34" charset="0"/>
              </a:rPr>
              <a:t>garantia</a:t>
            </a:r>
            <a:r>
              <a:rPr lang="es-ES" sz="2800" dirty="0" smtClean="0">
                <a:latin typeface="Arial" pitchFamily="34" charset="0"/>
                <a:cs typeface="Arial" pitchFamily="34" charset="0"/>
              </a:rPr>
              <a:t> al consumidor de la autenticidad del producto (Calidad y origen)</a:t>
            </a:r>
          </a:p>
          <a:p>
            <a:pPr marL="300038" indent="-205740" algn="just">
              <a:spcAft>
                <a:spcPts val="900"/>
              </a:spcAft>
              <a:buClr>
                <a:schemeClr val="accent3"/>
              </a:buClr>
              <a:buNone/>
              <a:defRPr/>
            </a:pPr>
            <a:r>
              <a:rPr lang="es-ES" sz="2800" dirty="0" smtClean="0">
                <a:latin typeface="Arial" pitchFamily="34" charset="0"/>
                <a:cs typeface="Arial" pitchFamily="34" charset="0"/>
              </a:rPr>
              <a:t>Fundamental para mantener la </a:t>
            </a:r>
            <a:r>
              <a:rPr lang="es-ES" sz="2800" dirty="0" err="1" smtClean="0">
                <a:latin typeface="Arial" pitchFamily="34" charset="0"/>
                <a:cs typeface="Arial" pitchFamily="34" charset="0"/>
              </a:rPr>
              <a:t>reputacion</a:t>
            </a:r>
            <a:r>
              <a:rPr lang="es-ES" sz="2800" dirty="0" smtClean="0">
                <a:latin typeface="Arial" pitchFamily="34" charset="0"/>
                <a:cs typeface="Arial" pitchFamily="34" charset="0"/>
              </a:rPr>
              <a:t> del producto y la confianza del consumidor en el sistema de DOP/IGP</a:t>
            </a:r>
          </a:p>
          <a:p>
            <a:pPr marL="300038" indent="-205740" algn="just">
              <a:spcAft>
                <a:spcPts val="900"/>
              </a:spcAft>
              <a:buClr>
                <a:schemeClr val="accent3"/>
              </a:buClr>
              <a:buNone/>
              <a:defRPr/>
            </a:pPr>
            <a:r>
              <a:rPr lang="es-ES" sz="2800" dirty="0" smtClean="0">
                <a:latin typeface="Arial" pitchFamily="34" charset="0"/>
                <a:cs typeface="Arial" pitchFamily="34" charset="0"/>
              </a:rPr>
              <a:t>El </a:t>
            </a:r>
            <a:r>
              <a:rPr lang="es-ES" sz="2800" dirty="0">
                <a:latin typeface="Arial" pitchFamily="34" charset="0"/>
                <a:cs typeface="Arial" pitchFamily="34" charset="0"/>
              </a:rPr>
              <a:t>sistema de control oficial está basado en estos principios:</a:t>
            </a:r>
          </a:p>
          <a:p>
            <a:pPr lvl="2" indent="-185166">
              <a:lnSpc>
                <a:spcPct val="80000"/>
              </a:lnSpc>
              <a:buFont typeface="Wingdings 2"/>
              <a:buChar char=""/>
              <a:defRPr/>
            </a:pPr>
            <a:r>
              <a:rPr lang="es-ES" dirty="0">
                <a:latin typeface="Arial" pitchFamily="34" charset="0"/>
                <a:cs typeface="Arial" pitchFamily="34" charset="0"/>
              </a:rPr>
              <a:t>Imparcialidad</a:t>
            </a:r>
          </a:p>
          <a:p>
            <a:pPr lvl="2" indent="-185166">
              <a:lnSpc>
                <a:spcPct val="80000"/>
              </a:lnSpc>
              <a:buFont typeface="Wingdings 2"/>
              <a:buChar char=""/>
              <a:defRPr/>
            </a:pPr>
            <a:r>
              <a:rPr lang="es-ES" dirty="0">
                <a:latin typeface="Arial" pitchFamily="34" charset="0"/>
                <a:cs typeface="Arial" pitchFamily="34" charset="0"/>
              </a:rPr>
              <a:t>Eficacia</a:t>
            </a:r>
          </a:p>
          <a:p>
            <a:pPr lvl="2" indent="-185166">
              <a:lnSpc>
                <a:spcPct val="80000"/>
              </a:lnSpc>
              <a:buFont typeface="Wingdings 2"/>
              <a:buChar char=""/>
              <a:defRPr/>
            </a:pPr>
            <a:r>
              <a:rPr lang="es-ES" dirty="0">
                <a:latin typeface="Arial" pitchFamily="34" charset="0"/>
                <a:cs typeface="Arial" pitchFamily="34" charset="0"/>
              </a:rPr>
              <a:t>Personal cualificado y con experiencia</a:t>
            </a:r>
          </a:p>
          <a:p>
            <a:pPr lvl="2" indent="-185166">
              <a:lnSpc>
                <a:spcPct val="80000"/>
              </a:lnSpc>
              <a:buFont typeface="Wingdings 2"/>
              <a:buChar char=""/>
              <a:defRPr/>
            </a:pPr>
            <a:r>
              <a:rPr lang="es-ES" dirty="0">
                <a:latin typeface="Arial" pitchFamily="34" charset="0"/>
                <a:cs typeface="Arial" pitchFamily="34" charset="0"/>
              </a:rPr>
              <a:t>Instalaciones adecuadas</a:t>
            </a:r>
          </a:p>
          <a:p>
            <a:pPr lvl="2" indent="-185166">
              <a:lnSpc>
                <a:spcPct val="80000"/>
              </a:lnSpc>
              <a:buFont typeface="Wingdings 2"/>
              <a:buChar char=""/>
              <a:defRPr/>
            </a:pPr>
            <a:r>
              <a:rPr lang="es-ES" dirty="0">
                <a:latin typeface="Arial" pitchFamily="34" charset="0"/>
                <a:cs typeface="Arial" pitchFamily="34" charset="0"/>
              </a:rPr>
              <a:t>Equipos apropiados</a:t>
            </a:r>
          </a:p>
          <a:p>
            <a:pPr marL="135731" indent="-40481" algn="just">
              <a:spcBef>
                <a:spcPts val="900"/>
              </a:spcBef>
              <a:buClr>
                <a:schemeClr val="accent3"/>
              </a:buClr>
              <a:buNone/>
              <a:defRPr/>
            </a:pPr>
            <a:r>
              <a:rPr lang="es-ES" sz="2800" dirty="0">
                <a:latin typeface="Arial" pitchFamily="34" charset="0"/>
                <a:cs typeface="Arial" pitchFamily="34" charset="0"/>
              </a:rPr>
              <a:t>Las autoridades competentes son las encargadas de llevar a cabo el control  oficial. (Basado en el Reglamento 882/2004)</a:t>
            </a:r>
          </a:p>
          <a:p>
            <a:pPr marL="135731" indent="-40481" algn="just">
              <a:buClr>
                <a:schemeClr val="accent3"/>
              </a:buClr>
              <a:buNone/>
              <a:defRPr/>
            </a:pPr>
            <a:endParaRPr lang="es-ES" sz="1275" dirty="0">
              <a:latin typeface="Arial" pitchFamily="34" charset="0"/>
              <a:cs typeface="Arial" pitchFamily="34" charset="0"/>
            </a:endParaRPr>
          </a:p>
          <a:p>
            <a:pPr marL="600075" lvl="1" indent="-257175" algn="just">
              <a:lnSpc>
                <a:spcPct val="80000"/>
              </a:lnSpc>
              <a:buNone/>
              <a:defRPr/>
            </a:pPr>
            <a:endParaRPr lang="es-ES" sz="1200" dirty="0"/>
          </a:p>
          <a:p>
            <a:pPr marL="600075" lvl="1" indent="-257175" algn="just">
              <a:lnSpc>
                <a:spcPct val="80000"/>
              </a:lnSpc>
              <a:buNone/>
              <a:defRPr/>
            </a:pPr>
            <a:endParaRPr lang="es-ES" sz="1200" dirty="0"/>
          </a:p>
          <a:p>
            <a:pPr marL="325040" indent="-257175" algn="just">
              <a:lnSpc>
                <a:spcPct val="80000"/>
              </a:lnSpc>
              <a:buNone/>
              <a:defRPr/>
            </a:pPr>
            <a:endParaRPr lang="es-ES" sz="1875" b="1" dirty="0">
              <a:solidFill>
                <a:srgbClr val="0000CC"/>
              </a:solidFill>
              <a:latin typeface="+mj-lt"/>
            </a:endParaRPr>
          </a:p>
          <a:p>
            <a:pPr marL="325040" indent="-257175" algn="just">
              <a:lnSpc>
                <a:spcPct val="80000"/>
              </a:lnSpc>
              <a:buNone/>
              <a:defRPr/>
            </a:pPr>
            <a:endParaRPr lang="es-ES" sz="1500" b="1" dirty="0">
              <a:solidFill>
                <a:srgbClr val="0000CC"/>
              </a:solidFill>
              <a:latin typeface="+mj-lt"/>
            </a:endParaRPr>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2963976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119" y="998935"/>
            <a:ext cx="6172200" cy="857250"/>
          </a:xfrm>
        </p:spPr>
        <p:txBody>
          <a:bodyPr>
            <a:normAutofit fontScale="90000"/>
          </a:bodyPr>
          <a:lstStyle/>
          <a:p>
            <a:pPr eaLnBrk="1" hangingPunct="1">
              <a:defRPr/>
            </a:pPr>
            <a:r>
              <a:rPr lang="es-ES" sz="3000" b="1">
                <a:effectLst>
                  <a:outerShdw blurRad="38100" dist="38100" dir="2700000" algn="tl">
                    <a:srgbClr val="C0C0C0"/>
                  </a:outerShdw>
                </a:effectLst>
              </a:rPr>
              <a:t>CONTROLES OFICIALES DE LAS DOP, IGP Y ETG</a:t>
            </a:r>
          </a:p>
        </p:txBody>
      </p:sp>
      <p:sp>
        <p:nvSpPr>
          <p:cNvPr id="2051" name="Rectangle 3"/>
          <p:cNvSpPr>
            <a:spLocks noGrp="1" noChangeArrowheads="1"/>
          </p:cNvSpPr>
          <p:nvPr>
            <p:ph type="body" idx="1"/>
          </p:nvPr>
        </p:nvSpPr>
        <p:spPr/>
        <p:txBody>
          <a:bodyPr/>
          <a:lstStyle/>
          <a:p>
            <a:pPr eaLnBrk="1" hangingPunct="1"/>
            <a:endParaRPr lang="es-ES" altLang="es-ES" smtClean="0"/>
          </a:p>
          <a:p>
            <a:pPr eaLnBrk="1" hangingPunct="1"/>
            <a:endParaRPr lang="es-ES" altLang="es-ES" smtClean="0"/>
          </a:p>
        </p:txBody>
      </p:sp>
      <p:sp>
        <p:nvSpPr>
          <p:cNvPr id="2052" name="Text Box 4"/>
          <p:cNvSpPr txBox="1">
            <a:spLocks noChangeArrowheads="1"/>
          </p:cNvSpPr>
          <p:nvPr/>
        </p:nvSpPr>
        <p:spPr bwMode="auto">
          <a:xfrm>
            <a:off x="1385889" y="1970486"/>
            <a:ext cx="6426994" cy="113107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ES" sz="1350" b="1" dirty="0"/>
              <a:t>R. 882/2004 </a:t>
            </a:r>
            <a:r>
              <a:rPr lang="es-ES" altLang="es-ES" sz="1350" dirty="0"/>
              <a:t>del Parlamento y Consejo sobre los controles oficiales efectuados para garantizar la verificación del cumplimiento de la legislación en materia de piensos y alimentos y la normativa sobre salud animal y bienestar animal.</a:t>
            </a:r>
          </a:p>
          <a:p>
            <a:pPr algn="just" eaLnBrk="1" hangingPunct="1"/>
            <a:r>
              <a:rPr lang="es-ES" altLang="es-ES" sz="1350" b="1" dirty="0"/>
              <a:t>R. 1151/2012</a:t>
            </a:r>
            <a:r>
              <a:rPr lang="es-ES" altLang="es-ES" sz="1350" dirty="0"/>
              <a:t> del Parlamento y Consejo sobre los regímenes de calidad de los productos </a:t>
            </a:r>
            <a:r>
              <a:rPr lang="es-ES" altLang="es-ES" sz="1350" dirty="0" err="1"/>
              <a:t>agricolas</a:t>
            </a:r>
            <a:r>
              <a:rPr lang="es-ES" altLang="es-ES" sz="1350" dirty="0"/>
              <a:t> y alimenticios</a:t>
            </a:r>
          </a:p>
        </p:txBody>
      </p:sp>
      <p:sp>
        <p:nvSpPr>
          <p:cNvPr id="2053" name="Text Box 6"/>
          <p:cNvSpPr txBox="1">
            <a:spLocks noChangeArrowheads="1"/>
          </p:cNvSpPr>
          <p:nvPr/>
        </p:nvSpPr>
        <p:spPr bwMode="auto">
          <a:xfrm>
            <a:off x="1385889" y="3158729"/>
            <a:ext cx="6426994" cy="300082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350" dirty="0"/>
              <a:t>Los controles oficiales se realizarán:</a:t>
            </a:r>
          </a:p>
          <a:p>
            <a:pPr eaLnBrk="1" hangingPunct="1"/>
            <a:endParaRPr lang="es-ES_tradnl" altLang="es-ES" sz="1350" dirty="0"/>
          </a:p>
          <a:p>
            <a:pPr eaLnBrk="1" hangingPunct="1">
              <a:buFontTx/>
              <a:buChar char="•"/>
            </a:pPr>
            <a:r>
              <a:rPr lang="es-ES_tradnl" altLang="es-ES" sz="1350" b="1" dirty="0"/>
              <a:t>Antes de la comercialización de los productos:</a:t>
            </a:r>
          </a:p>
          <a:p>
            <a:pPr lvl="1" eaLnBrk="1" hangingPunct="1">
              <a:buFont typeface="Arial" panose="020B0604020202020204" pitchFamily="34" charset="0"/>
              <a:buAutoNum type="arabicPeriod"/>
            </a:pPr>
            <a:r>
              <a:rPr lang="es-ES_tradnl" altLang="es-ES" sz="1350" b="1" dirty="0"/>
              <a:t>Verificación del cumplimiento del pliego de condiciones)</a:t>
            </a:r>
            <a:r>
              <a:rPr lang="es-ES_tradnl" altLang="es-ES" sz="1350" dirty="0"/>
              <a:t> Art. 37 R 1151/2012</a:t>
            </a:r>
            <a:r>
              <a:rPr lang="es-ES_tradnl" altLang="es-ES" sz="1350" b="1" dirty="0"/>
              <a:t>.     </a:t>
            </a:r>
            <a:r>
              <a:rPr lang="es-ES_tradnl" altLang="es-ES" sz="1350" b="1" dirty="0" smtClean="0">
                <a:solidFill>
                  <a:srgbClr val="FF3300"/>
                </a:solidFill>
              </a:rPr>
              <a:t>MAPA </a:t>
            </a:r>
            <a:r>
              <a:rPr lang="es-ES_tradnl" altLang="es-ES" sz="1350" b="1" dirty="0">
                <a:solidFill>
                  <a:srgbClr val="FF3300"/>
                </a:solidFill>
              </a:rPr>
              <a:t>y Autoridades Competentes en Calidad Diferenciada de las </a:t>
            </a:r>
            <a:r>
              <a:rPr lang="es-ES_tradnl" altLang="es-ES" sz="1350" b="1" dirty="0" err="1">
                <a:solidFill>
                  <a:srgbClr val="FF3300"/>
                </a:solidFill>
              </a:rPr>
              <a:t>CCAAs</a:t>
            </a:r>
            <a:endParaRPr lang="es-ES_tradnl" altLang="es-ES" sz="1350" b="1" dirty="0">
              <a:solidFill>
                <a:srgbClr val="FF3300"/>
              </a:solidFill>
            </a:endParaRPr>
          </a:p>
          <a:p>
            <a:pPr lvl="1" eaLnBrk="1" hangingPunct="1">
              <a:buFont typeface="Arial" panose="020B0604020202020204" pitchFamily="34" charset="0"/>
              <a:buAutoNum type="arabicPeriod"/>
            </a:pPr>
            <a:r>
              <a:rPr lang="es-ES_tradnl" altLang="es-ES" sz="1350" b="1" dirty="0"/>
              <a:t>Etapas no incluidas en el Pliego previas a la comercialización: Fraccionamientos, </a:t>
            </a:r>
            <a:r>
              <a:rPr lang="es-ES_tradnl" altLang="es-ES" sz="1350" b="1" dirty="0" err="1"/>
              <a:t>loncheados</a:t>
            </a:r>
            <a:r>
              <a:rPr lang="es-ES_tradnl" altLang="es-ES" sz="1350" b="1" dirty="0"/>
              <a:t>, embotellados, envasados. </a:t>
            </a:r>
            <a:r>
              <a:rPr lang="es-ES_tradnl" altLang="es-ES" sz="1350" b="1" dirty="0">
                <a:solidFill>
                  <a:srgbClr val="FF3300"/>
                </a:solidFill>
              </a:rPr>
              <a:t>Autoridades Competentes de las </a:t>
            </a:r>
            <a:r>
              <a:rPr lang="es-ES_tradnl" altLang="es-ES" sz="1350" b="1" dirty="0" err="1">
                <a:solidFill>
                  <a:srgbClr val="FF3300"/>
                </a:solidFill>
              </a:rPr>
              <a:t>CCAAs</a:t>
            </a:r>
            <a:r>
              <a:rPr lang="es-ES_tradnl" altLang="es-ES" sz="1350" dirty="0"/>
              <a:t>.</a:t>
            </a:r>
            <a:endParaRPr lang="es-ES_tradnl" altLang="es-ES" sz="1350" b="1" dirty="0"/>
          </a:p>
          <a:p>
            <a:pPr marL="342900" lvl="1" indent="0" eaLnBrk="1" hangingPunct="1"/>
            <a:endParaRPr lang="es-ES_tradnl" altLang="es-ES" sz="1350" b="1" dirty="0"/>
          </a:p>
          <a:p>
            <a:pPr eaLnBrk="1" hangingPunct="1">
              <a:buFontTx/>
              <a:buChar char="•"/>
            </a:pPr>
            <a:r>
              <a:rPr lang="es-ES_tradnl" altLang="es-ES" sz="1350" b="1" dirty="0"/>
              <a:t>Después de la puesta en el mercado (supervisión del uso de nombres protegidos)</a:t>
            </a:r>
            <a:r>
              <a:rPr lang="es-ES_tradnl" altLang="es-ES" sz="1350" dirty="0"/>
              <a:t> Art. 38/ R1151/2012.  </a:t>
            </a:r>
            <a:r>
              <a:rPr lang="es-ES_tradnl" altLang="es-ES" sz="1350" b="1" dirty="0">
                <a:solidFill>
                  <a:srgbClr val="FF3300"/>
                </a:solidFill>
              </a:rPr>
              <a:t>Autoridades Competentes de las </a:t>
            </a:r>
            <a:r>
              <a:rPr lang="es-ES_tradnl" altLang="es-ES" sz="1350" b="1" dirty="0" err="1">
                <a:solidFill>
                  <a:srgbClr val="FF3300"/>
                </a:solidFill>
              </a:rPr>
              <a:t>CCAAs</a:t>
            </a:r>
            <a:r>
              <a:rPr lang="es-ES_tradnl" altLang="es-ES" sz="1350" dirty="0"/>
              <a:t>.</a:t>
            </a:r>
            <a:r>
              <a:rPr lang="es-ES_tradnl" altLang="es-ES" sz="1350" dirty="0">
                <a:solidFill>
                  <a:schemeClr val="tx2"/>
                </a:solidFill>
              </a:rPr>
              <a:t>	</a:t>
            </a:r>
            <a:endParaRPr lang="es-ES_tradnl" altLang="es-ES" sz="1350" i="1" dirty="0">
              <a:solidFill>
                <a:schemeClr val="tx2"/>
              </a:solidFill>
            </a:endParaRPr>
          </a:p>
          <a:p>
            <a:pPr eaLnBrk="1" hangingPunct="1"/>
            <a:endParaRPr lang="es-ES" altLang="es-ES" sz="1350" dirty="0">
              <a:solidFill>
                <a:schemeClr val="tx2"/>
              </a:solidFill>
            </a:endParaRPr>
          </a:p>
        </p:txBody>
      </p:sp>
      <p:pic>
        <p:nvPicPr>
          <p:cNvPr id="7" name="Imagen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3921618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260648"/>
            <a:ext cx="8229600" cy="1143000"/>
          </a:xfrm>
        </p:spPr>
        <p:txBody>
          <a:bodyPr>
            <a:noAutofit/>
          </a:bodyPr>
          <a:lstStyle/>
          <a:p>
            <a:r>
              <a:rPr lang="es-ES" sz="2700" b="1" dirty="0"/>
              <a:t>Control </a:t>
            </a:r>
            <a:r>
              <a:rPr lang="es-ES" sz="2700" b="1" dirty="0" smtClean="0"/>
              <a:t>oficial</a:t>
            </a:r>
            <a:br>
              <a:rPr lang="es-ES" sz="2700" b="1" dirty="0" smtClean="0"/>
            </a:br>
            <a:r>
              <a:rPr lang="es-ES" sz="2700" b="1" dirty="0" smtClean="0"/>
              <a:t>Reglamento (UE) 1151/2012</a:t>
            </a:r>
            <a:endParaRPr lang="es-ES" sz="2700" b="1" dirty="0"/>
          </a:p>
        </p:txBody>
      </p:sp>
      <p:sp>
        <p:nvSpPr>
          <p:cNvPr id="3" name="2 Marcador de contenido"/>
          <p:cNvSpPr>
            <a:spLocks noGrp="1"/>
          </p:cNvSpPr>
          <p:nvPr>
            <p:ph idx="1"/>
          </p:nvPr>
        </p:nvSpPr>
        <p:spPr>
          <a:xfrm>
            <a:off x="628650" y="1857375"/>
            <a:ext cx="7886700" cy="3838575"/>
          </a:xfrm>
        </p:spPr>
        <p:txBody>
          <a:bodyPr>
            <a:normAutofit fontScale="70000" lnSpcReduction="20000"/>
          </a:bodyPr>
          <a:lstStyle/>
          <a:p>
            <a:r>
              <a:rPr lang="es-ES" b="1" dirty="0" smtClean="0"/>
              <a:t>Verificación del cumplimiento del pliego de condiciones:</a:t>
            </a:r>
          </a:p>
          <a:p>
            <a:pPr lvl="1"/>
            <a:r>
              <a:rPr lang="es-ES" dirty="0" smtClean="0"/>
              <a:t>Autoridad competente</a:t>
            </a:r>
          </a:p>
          <a:p>
            <a:pPr lvl="1"/>
            <a:r>
              <a:rPr lang="es-ES" dirty="0" smtClean="0"/>
              <a:t>Organismo de control acreditado en Norma ISO IEC 17065</a:t>
            </a:r>
          </a:p>
          <a:p>
            <a:pPr lvl="1">
              <a:buNone/>
            </a:pPr>
            <a:r>
              <a:rPr lang="es-ES" dirty="0" smtClean="0"/>
              <a:t>Supervisión del sistema basado en el Reglamento 882/2004  </a:t>
            </a:r>
          </a:p>
          <a:p>
            <a:pPr lvl="1">
              <a:buNone/>
            </a:pPr>
            <a:r>
              <a:rPr lang="es-ES" dirty="0" smtClean="0">
                <a:latin typeface="Arial" pitchFamily="34" charset="0"/>
                <a:cs typeface="Arial" pitchFamily="34" charset="0"/>
              </a:rPr>
              <a:t>La autoridad competente debe ser sometida a auditorías externas</a:t>
            </a:r>
          </a:p>
          <a:p>
            <a:pPr lvl="1">
              <a:buNone/>
            </a:pPr>
            <a:endParaRPr lang="es-ES" dirty="0" smtClean="0"/>
          </a:p>
          <a:p>
            <a:r>
              <a:rPr lang="es-ES" b="1" dirty="0" smtClean="0"/>
              <a:t>Supervisión del uso de los nombres en el mercado </a:t>
            </a:r>
          </a:p>
          <a:p>
            <a:pPr lvl="1"/>
            <a:r>
              <a:rPr lang="es-ES" dirty="0" smtClean="0"/>
              <a:t>Autoridad competente</a:t>
            </a:r>
          </a:p>
          <a:p>
            <a:pPr marL="342900" lvl="1" indent="0">
              <a:buNone/>
            </a:pPr>
            <a:endParaRPr lang="es-ES" dirty="0" smtClean="0">
              <a:latin typeface="Arial" pitchFamily="34" charset="0"/>
              <a:cs typeface="Arial" pitchFamily="34" charset="0"/>
            </a:endParaRPr>
          </a:p>
          <a:p>
            <a:pPr marL="342900" lvl="1" indent="0">
              <a:buNone/>
            </a:pPr>
            <a:r>
              <a:rPr lang="es-ES" dirty="0" smtClean="0">
                <a:latin typeface="Arial" pitchFamily="34" charset="0"/>
                <a:cs typeface="Arial" pitchFamily="34" charset="0"/>
              </a:rPr>
              <a:t>Todo el sistema se somete a auditorías por la Unidad F de la DG </a:t>
            </a:r>
            <a:r>
              <a:rPr lang="es-ES" dirty="0" err="1" smtClean="0">
                <a:latin typeface="Arial" pitchFamily="34" charset="0"/>
                <a:cs typeface="Arial" pitchFamily="34" charset="0"/>
              </a:rPr>
              <a:t>Santé</a:t>
            </a:r>
            <a:r>
              <a:rPr lang="es-ES" dirty="0" smtClean="0">
                <a:latin typeface="Arial" pitchFamily="34" charset="0"/>
                <a:cs typeface="Arial" pitchFamily="34" charset="0"/>
              </a:rPr>
              <a:t> de la Comisión Europea</a:t>
            </a:r>
          </a:p>
          <a:p>
            <a:pPr marL="342900" lvl="1" indent="0">
              <a:buNone/>
            </a:pPr>
            <a:endParaRPr lang="es-ES" dirty="0"/>
          </a:p>
          <a:p>
            <a:pPr marL="342900" lvl="1" indent="0">
              <a:buNone/>
            </a:pPr>
            <a:endParaRPr lang="es-ES" dirty="0" smtClean="0"/>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358433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83568" y="644127"/>
            <a:ext cx="6272213" cy="426245"/>
          </a:xfrm>
          <a:prstGeom prst="rect">
            <a:avLst/>
          </a:prstGeom>
          <a:noFill/>
          <a:ln w="9525">
            <a:noFill/>
            <a:miter lim="800000"/>
            <a:headEnd/>
            <a:tailEnd/>
          </a:ln>
        </p:spPr>
        <p:txBody>
          <a:bodyPr anchor="ctr"/>
          <a:lstStyle/>
          <a:p>
            <a:pPr marL="136922" indent="-34529" algn="ctr" eaLnBrk="0" hangingPunct="0"/>
            <a:r>
              <a:rPr lang="es-ES" sz="2000" b="1" dirty="0">
                <a:solidFill>
                  <a:srgbClr val="CC6600"/>
                </a:solidFill>
              </a:rPr>
              <a:t>ANTECEDENTES:LEGISLACIÓN ESPAÑOLA Y </a:t>
            </a:r>
            <a:endParaRPr lang="es-ES" sz="2000" b="1" dirty="0" smtClean="0">
              <a:solidFill>
                <a:srgbClr val="CC6600"/>
              </a:solidFill>
            </a:endParaRPr>
          </a:p>
          <a:p>
            <a:pPr marL="136922" indent="-34529" algn="ctr" eaLnBrk="0" hangingPunct="0"/>
            <a:r>
              <a:rPr lang="es-ES" sz="2000" b="1" dirty="0" smtClean="0">
                <a:solidFill>
                  <a:srgbClr val="CC6600"/>
                </a:solidFill>
              </a:rPr>
              <a:t>ADAPTACIÓN </a:t>
            </a:r>
            <a:r>
              <a:rPr lang="es-ES" sz="2000" b="1" dirty="0">
                <a:solidFill>
                  <a:srgbClr val="CC6600"/>
                </a:solidFill>
              </a:rPr>
              <a:t>AL MARCO COMUNITARIO</a:t>
            </a:r>
          </a:p>
        </p:txBody>
      </p:sp>
      <p:sp>
        <p:nvSpPr>
          <p:cNvPr id="7172" name="Rectangle 4"/>
          <p:cNvSpPr>
            <a:spLocks noChangeArrowheads="1"/>
          </p:cNvSpPr>
          <p:nvPr/>
        </p:nvSpPr>
        <p:spPr bwMode="auto">
          <a:xfrm>
            <a:off x="251520" y="1646635"/>
            <a:ext cx="8424936" cy="4104084"/>
          </a:xfrm>
          <a:prstGeom prst="rect">
            <a:avLst/>
          </a:prstGeom>
          <a:noFill/>
          <a:ln w="9525">
            <a:noFill/>
            <a:miter lim="800000"/>
            <a:headEnd/>
            <a:tailEnd/>
          </a:ln>
        </p:spPr>
        <p:txBody>
          <a:bodyPr/>
          <a:lstStyle/>
          <a:p>
            <a:pPr eaLnBrk="0" hangingPunct="0">
              <a:lnSpc>
                <a:spcPct val="90000"/>
              </a:lnSpc>
              <a:spcBef>
                <a:spcPct val="20000"/>
              </a:spcBef>
            </a:pPr>
            <a:endParaRPr lang="es-ES" sz="1200" dirty="0"/>
          </a:p>
          <a:p>
            <a:pPr eaLnBrk="0" hangingPunct="0">
              <a:lnSpc>
                <a:spcPct val="90000"/>
              </a:lnSpc>
              <a:spcBef>
                <a:spcPct val="20000"/>
              </a:spcBef>
              <a:buFont typeface="Arial" pitchFamily="34" charset="0"/>
              <a:buChar char="•"/>
            </a:pPr>
            <a:r>
              <a:rPr lang="es-ES" sz="1500" dirty="0"/>
              <a:t> </a:t>
            </a:r>
            <a:r>
              <a:rPr lang="es-ES" sz="2000" b="1" dirty="0"/>
              <a:t>ESTATUTO DEL VINO DE 1932</a:t>
            </a:r>
          </a:p>
          <a:p>
            <a:pPr eaLnBrk="0" hangingPunct="0">
              <a:lnSpc>
                <a:spcPct val="90000"/>
              </a:lnSpc>
              <a:spcBef>
                <a:spcPct val="20000"/>
              </a:spcBef>
              <a:buFont typeface="Wingdings" pitchFamily="2" charset="2"/>
              <a:buNone/>
            </a:pPr>
            <a:r>
              <a:rPr lang="es-ES" sz="2000" dirty="0"/>
              <a:t>    -Primera definición de Denominación de Origen. </a:t>
            </a:r>
          </a:p>
          <a:p>
            <a:pPr eaLnBrk="0" hangingPunct="0">
              <a:lnSpc>
                <a:spcPct val="90000"/>
              </a:lnSpc>
              <a:spcBef>
                <a:spcPct val="20000"/>
              </a:spcBef>
              <a:buFont typeface="Wingdings" pitchFamily="2" charset="2"/>
              <a:buNone/>
            </a:pPr>
            <a:r>
              <a:rPr lang="es-ES" sz="2000" dirty="0"/>
              <a:t>    -29 nombres geográficos se reconocen como Denominaciones de Origen. </a:t>
            </a:r>
          </a:p>
          <a:p>
            <a:pPr eaLnBrk="0" hangingPunct="0">
              <a:lnSpc>
                <a:spcPct val="90000"/>
              </a:lnSpc>
              <a:spcBef>
                <a:spcPct val="20000"/>
              </a:spcBef>
              <a:buFont typeface="Wingdings" pitchFamily="2" charset="2"/>
              <a:buNone/>
            </a:pPr>
            <a:r>
              <a:rPr lang="es-ES" sz="2000" dirty="0"/>
              <a:t>    -Se establece la figura de los Consejos Reguladores.</a:t>
            </a:r>
          </a:p>
          <a:p>
            <a:pPr eaLnBrk="0" hangingPunct="0">
              <a:lnSpc>
                <a:spcPct val="90000"/>
              </a:lnSpc>
              <a:spcBef>
                <a:spcPct val="20000"/>
              </a:spcBef>
              <a:buFont typeface="Wingdings" pitchFamily="2" charset="2"/>
              <a:buNone/>
            </a:pPr>
            <a:endParaRPr lang="es-ES" sz="2000" dirty="0"/>
          </a:p>
          <a:p>
            <a:pPr eaLnBrk="0" hangingPunct="0">
              <a:lnSpc>
                <a:spcPct val="90000"/>
              </a:lnSpc>
              <a:spcBef>
                <a:spcPct val="20000"/>
              </a:spcBef>
              <a:buFont typeface="Arial" pitchFamily="34" charset="0"/>
              <a:buChar char="•"/>
            </a:pPr>
            <a:r>
              <a:rPr lang="es-ES" sz="2000" dirty="0"/>
              <a:t> </a:t>
            </a:r>
            <a:r>
              <a:rPr lang="es-ES" sz="2000" b="1" dirty="0"/>
              <a:t>LEY 25/1970</a:t>
            </a:r>
          </a:p>
          <a:p>
            <a:pPr eaLnBrk="0" hangingPunct="0">
              <a:lnSpc>
                <a:spcPct val="90000"/>
              </a:lnSpc>
              <a:spcBef>
                <a:spcPct val="20000"/>
              </a:spcBef>
              <a:buFont typeface="Arial" pitchFamily="34" charset="0"/>
              <a:buNone/>
            </a:pPr>
            <a:r>
              <a:rPr lang="es-ES" sz="2000" dirty="0"/>
              <a:t>     -Mejora de la figura de  las Denominaciones de Origen. </a:t>
            </a:r>
          </a:p>
          <a:p>
            <a:pPr marL="266700" indent="-266700" eaLnBrk="0" hangingPunct="0">
              <a:lnSpc>
                <a:spcPct val="90000"/>
              </a:lnSpc>
              <a:spcBef>
                <a:spcPct val="20000"/>
              </a:spcBef>
            </a:pPr>
            <a:r>
              <a:rPr lang="es-ES" sz="2000" dirty="0"/>
              <a:t>      -Se amplía el sistema de las Denominaciones de Origen para  productos        agroalimentarios no vínicos.</a:t>
            </a:r>
          </a:p>
          <a:p>
            <a:pPr eaLnBrk="0" hangingPunct="0">
              <a:lnSpc>
                <a:spcPct val="90000"/>
              </a:lnSpc>
              <a:spcBef>
                <a:spcPct val="20000"/>
              </a:spcBef>
              <a:buFont typeface="Arial" pitchFamily="34" charset="0"/>
              <a:buNone/>
            </a:pPr>
            <a:endParaRPr lang="es-ES" sz="2000" dirty="0"/>
          </a:p>
          <a:p>
            <a:pPr eaLnBrk="0" hangingPunct="0">
              <a:lnSpc>
                <a:spcPct val="90000"/>
              </a:lnSpc>
              <a:spcBef>
                <a:spcPct val="20000"/>
              </a:spcBef>
              <a:buFont typeface="Arial" pitchFamily="34" charset="0"/>
              <a:buChar char="•"/>
            </a:pPr>
            <a:r>
              <a:rPr lang="es-ES" sz="2000" dirty="0"/>
              <a:t> </a:t>
            </a:r>
            <a:r>
              <a:rPr lang="es-ES" sz="2000" b="1" dirty="0"/>
              <a:t>CONSTITUCIÓN ESPAÑOLA DE 1978</a:t>
            </a:r>
          </a:p>
          <a:p>
            <a:pPr marL="266700" indent="-64294" eaLnBrk="0" hangingPunct="0">
              <a:lnSpc>
                <a:spcPct val="90000"/>
              </a:lnSpc>
              <a:spcBef>
                <a:spcPct val="20000"/>
              </a:spcBef>
            </a:pPr>
            <a:r>
              <a:rPr lang="es-ES" sz="2000" dirty="0"/>
              <a:t>- Las Comunidades Autónomas asumen la competencia sobre las    Denominaciones de Origen ubicadas en su territorio.</a:t>
            </a:r>
          </a:p>
          <a:p>
            <a:pPr marL="266700" indent="-64294" eaLnBrk="0" hangingPunct="0">
              <a:lnSpc>
                <a:spcPct val="90000"/>
              </a:lnSpc>
              <a:spcBef>
                <a:spcPct val="20000"/>
              </a:spcBef>
              <a:buFontTx/>
              <a:buChar char="-"/>
            </a:pPr>
            <a:r>
              <a:rPr lang="es-ES" sz="2000" dirty="0"/>
              <a:t>El caso particular de las denominaciones supra-autonómicas.</a:t>
            </a:r>
          </a:p>
          <a:p>
            <a:pPr marL="266700" indent="-64294" eaLnBrk="0" hangingPunct="0">
              <a:lnSpc>
                <a:spcPct val="90000"/>
              </a:lnSpc>
              <a:spcBef>
                <a:spcPct val="20000"/>
              </a:spcBef>
            </a:pPr>
            <a:endParaRPr lang="es-ES" sz="1500" dirty="0"/>
          </a:p>
          <a:p>
            <a:pPr eaLnBrk="0" hangingPunct="0">
              <a:lnSpc>
                <a:spcPct val="90000"/>
              </a:lnSpc>
              <a:spcBef>
                <a:spcPct val="20000"/>
              </a:spcBef>
            </a:pPr>
            <a:r>
              <a:rPr lang="es-ES" sz="1500" b="1" dirty="0"/>
              <a:t/>
            </a:r>
            <a:br>
              <a:rPr lang="es-ES" sz="1500" b="1" dirty="0"/>
            </a:br>
            <a:endParaRPr lang="es-ES" sz="1500" b="1" dirty="0"/>
          </a:p>
          <a:p>
            <a:pPr eaLnBrk="0" hangingPunct="0">
              <a:lnSpc>
                <a:spcPct val="90000"/>
              </a:lnSpc>
              <a:spcBef>
                <a:spcPct val="20000"/>
              </a:spcBef>
            </a:pPr>
            <a:endParaRPr lang="es-ES" sz="1500" dirty="0"/>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1125992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059832" y="2024844"/>
            <a:ext cx="3511154" cy="553998"/>
          </a:xfrm>
          <a:prstGeom prst="rect">
            <a:avLst/>
          </a:prstGeom>
          <a:noFill/>
          <a:ln w="12700">
            <a:solidFill>
              <a:schemeClr val="tx1"/>
            </a:solidFill>
            <a:miter lim="800000"/>
            <a:headEnd/>
            <a:tailEnd/>
          </a:ln>
        </p:spPr>
        <p:txBody>
          <a:bodyPr wrap="square">
            <a:spAutoFit/>
          </a:bodyPr>
          <a:lstStyle/>
          <a:p>
            <a:pPr algn="ctr"/>
            <a:r>
              <a:rPr lang="es-ES" sz="1500" dirty="0"/>
              <a:t>  </a:t>
            </a:r>
            <a:r>
              <a:rPr lang="es-ES" sz="1500" b="1" dirty="0"/>
              <a:t>AUTORIDAD COMPETENTE. </a:t>
            </a:r>
          </a:p>
          <a:p>
            <a:pPr algn="ctr"/>
            <a:r>
              <a:rPr lang="es-ES" sz="1500" b="1" dirty="0"/>
              <a:t>DGIA </a:t>
            </a:r>
            <a:r>
              <a:rPr lang="es-ES" sz="1500" b="1" dirty="0" smtClean="0"/>
              <a:t>MAPA </a:t>
            </a:r>
            <a:r>
              <a:rPr lang="es-ES" sz="1500" b="1" dirty="0"/>
              <a:t>O DDGG DE LAS CCAA</a:t>
            </a:r>
          </a:p>
        </p:txBody>
      </p:sp>
      <p:sp>
        <p:nvSpPr>
          <p:cNvPr id="2056" name="Text Box 8"/>
          <p:cNvSpPr txBox="1">
            <a:spLocks noChangeArrowheads="1"/>
          </p:cNvSpPr>
          <p:nvPr/>
        </p:nvSpPr>
        <p:spPr bwMode="auto">
          <a:xfrm>
            <a:off x="3491880" y="2672916"/>
            <a:ext cx="2538413" cy="715581"/>
          </a:xfrm>
          <a:prstGeom prst="rect">
            <a:avLst/>
          </a:prstGeom>
          <a:noFill/>
          <a:ln w="28575">
            <a:solidFill>
              <a:schemeClr val="tx1"/>
            </a:solidFill>
            <a:miter lim="800000"/>
            <a:headEnd/>
            <a:tailEnd/>
          </a:ln>
          <a:effectLst/>
        </p:spPr>
        <p:txBody>
          <a:bodyPr>
            <a:spAutoFit/>
          </a:bodyPr>
          <a:lstStyle/>
          <a:p>
            <a:pPr algn="ctr">
              <a:spcBef>
                <a:spcPct val="50000"/>
              </a:spcBef>
              <a:defRPr/>
            </a:pPr>
            <a:r>
              <a:rPr lang="es-ES" sz="1350" b="1">
                <a:effectLst>
                  <a:outerShdw blurRad="38100" dist="38100" dir="2700000" algn="tl">
                    <a:srgbClr val="C0C0C0"/>
                  </a:outerShdw>
                </a:effectLst>
              </a:rPr>
              <a:t>DELEGACION TAREAS</a:t>
            </a:r>
            <a:r>
              <a:rPr lang="es-ES" sz="1350"/>
              <a:t> </a:t>
            </a:r>
          </a:p>
          <a:p>
            <a:pPr lvl="2">
              <a:spcBef>
                <a:spcPct val="50000"/>
              </a:spcBef>
              <a:defRPr/>
            </a:pPr>
            <a:r>
              <a:rPr lang="es-ES" sz="900"/>
              <a:t>Art 5.1  R 882/2002</a:t>
            </a:r>
          </a:p>
          <a:p>
            <a:pPr lvl="2">
              <a:spcBef>
                <a:spcPct val="50000"/>
              </a:spcBef>
              <a:defRPr/>
            </a:pPr>
            <a:r>
              <a:rPr lang="es-ES" sz="900"/>
              <a:t>Art 39 R 1551/2012</a:t>
            </a:r>
          </a:p>
        </p:txBody>
      </p:sp>
      <p:sp>
        <p:nvSpPr>
          <p:cNvPr id="7172" name="Text Box 12"/>
          <p:cNvSpPr txBox="1">
            <a:spLocks noChangeArrowheads="1"/>
          </p:cNvSpPr>
          <p:nvPr/>
        </p:nvSpPr>
        <p:spPr bwMode="auto">
          <a:xfrm>
            <a:off x="6246186" y="3050959"/>
            <a:ext cx="300038" cy="507831"/>
          </a:xfrm>
          <a:prstGeom prst="rect">
            <a:avLst/>
          </a:prstGeom>
          <a:noFill/>
          <a:ln w="9525">
            <a:noFill/>
            <a:miter lim="800000"/>
            <a:headEnd/>
            <a:tailEnd/>
          </a:ln>
        </p:spPr>
        <p:txBody>
          <a:bodyPr>
            <a:spAutoFit/>
          </a:bodyPr>
          <a:lstStyle/>
          <a:p>
            <a:r>
              <a:rPr lang="es-ES" sz="1350" b="1" dirty="0">
                <a:solidFill>
                  <a:schemeClr val="tx2"/>
                </a:solidFill>
              </a:rPr>
              <a:t>SI</a:t>
            </a:r>
          </a:p>
        </p:txBody>
      </p:sp>
      <p:sp>
        <p:nvSpPr>
          <p:cNvPr id="7173" name="Text Box 15"/>
          <p:cNvSpPr txBox="1">
            <a:spLocks noChangeArrowheads="1"/>
          </p:cNvSpPr>
          <p:nvPr/>
        </p:nvSpPr>
        <p:spPr bwMode="auto">
          <a:xfrm>
            <a:off x="2951820" y="2942947"/>
            <a:ext cx="485775" cy="300082"/>
          </a:xfrm>
          <a:prstGeom prst="rect">
            <a:avLst/>
          </a:prstGeom>
          <a:noFill/>
          <a:ln w="9525">
            <a:noFill/>
            <a:miter lim="800000"/>
            <a:headEnd/>
            <a:tailEnd/>
          </a:ln>
        </p:spPr>
        <p:txBody>
          <a:bodyPr>
            <a:spAutoFit/>
          </a:bodyPr>
          <a:lstStyle/>
          <a:p>
            <a:r>
              <a:rPr lang="es-ES" sz="1350" b="1" dirty="0">
                <a:solidFill>
                  <a:schemeClr val="tx2"/>
                </a:solidFill>
              </a:rPr>
              <a:t>NO</a:t>
            </a:r>
          </a:p>
        </p:txBody>
      </p:sp>
      <p:sp>
        <p:nvSpPr>
          <p:cNvPr id="7174" name="Oval 16"/>
          <p:cNvSpPr>
            <a:spLocks noChangeArrowheads="1"/>
          </p:cNvSpPr>
          <p:nvPr/>
        </p:nvSpPr>
        <p:spPr bwMode="auto">
          <a:xfrm>
            <a:off x="4437461" y="3645025"/>
            <a:ext cx="3563540" cy="1545431"/>
          </a:xfrm>
          <a:prstGeom prst="ellipse">
            <a:avLst/>
          </a:prstGeom>
          <a:noFill/>
          <a:ln w="9525">
            <a:solidFill>
              <a:schemeClr val="tx1"/>
            </a:solidFill>
            <a:round/>
            <a:headEnd/>
            <a:tailEnd/>
          </a:ln>
        </p:spPr>
        <p:txBody>
          <a:bodyPr wrap="none" anchor="ctr"/>
          <a:lstStyle/>
          <a:p>
            <a:endParaRPr lang="es-ES" sz="1350"/>
          </a:p>
        </p:txBody>
      </p:sp>
      <p:sp>
        <p:nvSpPr>
          <p:cNvPr id="7175" name="Text Box 17"/>
          <p:cNvSpPr txBox="1">
            <a:spLocks noChangeArrowheads="1"/>
          </p:cNvSpPr>
          <p:nvPr/>
        </p:nvSpPr>
        <p:spPr bwMode="auto">
          <a:xfrm>
            <a:off x="5058054" y="3861048"/>
            <a:ext cx="2443163" cy="300082"/>
          </a:xfrm>
          <a:prstGeom prst="rect">
            <a:avLst/>
          </a:prstGeom>
          <a:noFill/>
          <a:ln w="9525">
            <a:noFill/>
            <a:miter lim="800000"/>
            <a:headEnd/>
            <a:tailEnd/>
          </a:ln>
        </p:spPr>
        <p:txBody>
          <a:bodyPr>
            <a:spAutoFit/>
          </a:bodyPr>
          <a:lstStyle/>
          <a:p>
            <a:r>
              <a:rPr lang="es-ES" sz="1350" b="1" dirty="0"/>
              <a:t>ORGANISMO DE CONTROL </a:t>
            </a:r>
            <a:endParaRPr lang="es-ES" sz="750" b="1" dirty="0"/>
          </a:p>
        </p:txBody>
      </p:sp>
      <p:sp>
        <p:nvSpPr>
          <p:cNvPr id="2067" name="Text Box 19"/>
          <p:cNvSpPr txBox="1">
            <a:spLocks noChangeArrowheads="1"/>
          </p:cNvSpPr>
          <p:nvPr/>
        </p:nvSpPr>
        <p:spPr bwMode="auto">
          <a:xfrm>
            <a:off x="4327923" y="5157193"/>
            <a:ext cx="4148893" cy="230832"/>
          </a:xfrm>
          <a:prstGeom prst="rect">
            <a:avLst/>
          </a:prstGeom>
          <a:noFill/>
          <a:ln w="9525">
            <a:noFill/>
            <a:miter lim="800000"/>
            <a:headEnd/>
            <a:tailEnd/>
          </a:ln>
          <a:effectLst/>
        </p:spPr>
        <p:txBody>
          <a:bodyPr wrap="none">
            <a:spAutoFit/>
          </a:bodyPr>
          <a:lstStyle/>
          <a:p>
            <a:pPr>
              <a:defRPr/>
            </a:pPr>
            <a:r>
              <a:rPr lang="es-ES" sz="900" b="1" dirty="0">
                <a:solidFill>
                  <a:srgbClr val="0066FF"/>
                </a:solidFill>
                <a:effectLst>
                  <a:outerShdw blurRad="38100" dist="38100" dir="2700000" algn="tl">
                    <a:srgbClr val="C0C0C0"/>
                  </a:outerShdw>
                </a:effectLst>
              </a:rPr>
              <a:t>AUDITORIA DE SUPERVISION </a:t>
            </a:r>
            <a:r>
              <a:rPr lang="es-ES" sz="900" b="1">
                <a:solidFill>
                  <a:srgbClr val="0066FF"/>
                </a:solidFill>
                <a:effectLst>
                  <a:outerShdw blurRad="38100" dist="38100" dir="2700000" algn="tl">
                    <a:srgbClr val="C0C0C0"/>
                  </a:outerShdw>
                </a:effectLst>
              </a:rPr>
              <a:t>POR  </a:t>
            </a:r>
            <a:r>
              <a:rPr lang="es-ES" sz="900" b="1" smtClean="0">
                <a:solidFill>
                  <a:srgbClr val="0066FF"/>
                </a:solidFill>
                <a:effectLst>
                  <a:outerShdw blurRad="38100" dist="38100" dir="2700000" algn="tl">
                    <a:srgbClr val="C0C0C0"/>
                  </a:outerShdw>
                </a:effectLst>
              </a:rPr>
              <a:t>SGCDPE </a:t>
            </a:r>
            <a:r>
              <a:rPr lang="es-ES" sz="900" b="1" dirty="0">
                <a:solidFill>
                  <a:srgbClr val="0066FF"/>
                </a:solidFill>
                <a:effectLst>
                  <a:outerShdw blurRad="38100" dist="38100" dir="2700000" algn="tl">
                    <a:srgbClr val="C0C0C0"/>
                  </a:outerShdw>
                </a:effectLst>
              </a:rPr>
              <a:t>O </a:t>
            </a:r>
            <a:r>
              <a:rPr lang="es-ES" sz="900" b="1" dirty="0" err="1">
                <a:solidFill>
                  <a:srgbClr val="0066FF"/>
                </a:solidFill>
                <a:effectLst>
                  <a:outerShdw blurRad="38100" dist="38100" dir="2700000" algn="tl">
                    <a:srgbClr val="C0C0C0"/>
                  </a:outerShdw>
                </a:effectLst>
              </a:rPr>
              <a:t>aacc</a:t>
            </a:r>
            <a:r>
              <a:rPr lang="es-ES" sz="900" b="1" dirty="0">
                <a:solidFill>
                  <a:srgbClr val="0066FF"/>
                </a:solidFill>
                <a:effectLst>
                  <a:outerShdw blurRad="38100" dist="38100" dir="2700000" algn="tl">
                    <a:srgbClr val="C0C0C0"/>
                  </a:outerShdw>
                </a:effectLst>
              </a:rPr>
              <a:t> de las CCAA (art 5.3 R 882/2004)</a:t>
            </a:r>
          </a:p>
        </p:txBody>
      </p:sp>
      <p:sp>
        <p:nvSpPr>
          <p:cNvPr id="7177" name="Line 26"/>
          <p:cNvSpPr>
            <a:spLocks noChangeShapeType="1"/>
          </p:cNvSpPr>
          <p:nvPr/>
        </p:nvSpPr>
        <p:spPr bwMode="auto">
          <a:xfrm>
            <a:off x="6084168" y="3104964"/>
            <a:ext cx="324036" cy="486054"/>
          </a:xfrm>
          <a:prstGeom prst="line">
            <a:avLst/>
          </a:prstGeom>
          <a:noFill/>
          <a:ln w="28575">
            <a:solidFill>
              <a:schemeClr val="tx1"/>
            </a:solidFill>
            <a:round/>
            <a:headEnd/>
            <a:tailEnd type="triangle" w="med" len="med"/>
          </a:ln>
        </p:spPr>
        <p:txBody>
          <a:bodyPr/>
          <a:lstStyle/>
          <a:p>
            <a:endParaRPr lang="es-ES" sz="1350"/>
          </a:p>
        </p:txBody>
      </p:sp>
      <p:sp>
        <p:nvSpPr>
          <p:cNvPr id="7178" name="Line 31"/>
          <p:cNvSpPr>
            <a:spLocks noChangeShapeType="1"/>
          </p:cNvSpPr>
          <p:nvPr/>
        </p:nvSpPr>
        <p:spPr bwMode="auto">
          <a:xfrm flipH="1">
            <a:off x="2951820" y="3158971"/>
            <a:ext cx="485589" cy="162018"/>
          </a:xfrm>
          <a:prstGeom prst="line">
            <a:avLst/>
          </a:prstGeom>
          <a:noFill/>
          <a:ln w="28575">
            <a:solidFill>
              <a:schemeClr val="tx1"/>
            </a:solidFill>
            <a:round/>
            <a:headEnd/>
            <a:tailEnd type="triangle" w="med" len="med"/>
          </a:ln>
        </p:spPr>
        <p:txBody>
          <a:bodyPr/>
          <a:lstStyle/>
          <a:p>
            <a:endParaRPr lang="es-ES" sz="1350"/>
          </a:p>
        </p:txBody>
      </p:sp>
      <p:sp>
        <p:nvSpPr>
          <p:cNvPr id="7179" name="Oval 32"/>
          <p:cNvSpPr>
            <a:spLocks noChangeArrowheads="1"/>
          </p:cNvSpPr>
          <p:nvPr/>
        </p:nvSpPr>
        <p:spPr bwMode="auto">
          <a:xfrm>
            <a:off x="1223629" y="3320988"/>
            <a:ext cx="2269331" cy="647700"/>
          </a:xfrm>
          <a:prstGeom prst="ellipse">
            <a:avLst/>
          </a:prstGeom>
          <a:noFill/>
          <a:ln w="9525">
            <a:solidFill>
              <a:schemeClr val="tx1"/>
            </a:solidFill>
            <a:round/>
            <a:headEnd/>
            <a:tailEnd/>
          </a:ln>
        </p:spPr>
        <p:txBody>
          <a:bodyPr wrap="none" anchor="ctr"/>
          <a:lstStyle/>
          <a:p>
            <a:endParaRPr lang="es-ES" sz="1350"/>
          </a:p>
        </p:txBody>
      </p:sp>
      <p:sp>
        <p:nvSpPr>
          <p:cNvPr id="5136" name="Text Box 37"/>
          <p:cNvSpPr txBox="1">
            <a:spLocks noChangeArrowheads="1"/>
          </p:cNvSpPr>
          <p:nvPr/>
        </p:nvSpPr>
        <p:spPr bwMode="auto">
          <a:xfrm>
            <a:off x="1423538" y="4725144"/>
            <a:ext cx="1853328" cy="1338828"/>
          </a:xfrm>
          <a:prstGeom prst="rect">
            <a:avLst/>
          </a:prstGeom>
          <a:noFill/>
          <a:ln w="9525">
            <a:noFill/>
            <a:miter lim="800000"/>
            <a:headEnd/>
            <a:tailEnd/>
          </a:ln>
        </p:spPr>
        <p:txBody>
          <a:bodyPr wrap="none">
            <a:spAutoFit/>
          </a:bodyPr>
          <a:lstStyle/>
          <a:p>
            <a:pPr algn="ctr">
              <a:defRPr/>
            </a:pPr>
            <a:r>
              <a:rPr lang="es-ES" sz="1350" b="1" dirty="0">
                <a:solidFill>
                  <a:srgbClr val="92D050"/>
                </a:solidFill>
              </a:rPr>
              <a:t>INFORME ANUAL </a:t>
            </a:r>
          </a:p>
          <a:p>
            <a:pPr algn="ctr">
              <a:defRPr/>
            </a:pPr>
            <a:r>
              <a:rPr lang="es-ES" sz="1350" b="1" dirty="0">
                <a:solidFill>
                  <a:srgbClr val="92D050"/>
                </a:solidFill>
              </a:rPr>
              <a:t>DE RESULTADOS </a:t>
            </a:r>
          </a:p>
          <a:p>
            <a:pPr algn="ctr">
              <a:defRPr/>
            </a:pPr>
            <a:r>
              <a:rPr lang="es-ES" sz="1350" b="1" dirty="0">
                <a:solidFill>
                  <a:srgbClr val="92D050"/>
                </a:solidFill>
              </a:rPr>
              <a:t>DE LOS CONTROLES </a:t>
            </a:r>
          </a:p>
          <a:p>
            <a:pPr algn="ctr">
              <a:defRPr/>
            </a:pPr>
            <a:r>
              <a:rPr lang="es-ES" sz="1350" b="1" dirty="0">
                <a:solidFill>
                  <a:srgbClr val="92D050"/>
                </a:solidFill>
              </a:rPr>
              <a:t>DEL PROGRAMA PII-10 </a:t>
            </a:r>
          </a:p>
          <a:p>
            <a:pPr algn="ctr">
              <a:defRPr/>
            </a:pPr>
            <a:r>
              <a:rPr lang="es-ES" sz="1350" b="1" dirty="0">
                <a:solidFill>
                  <a:srgbClr val="92D050"/>
                </a:solidFill>
                <a:effectLst>
                  <a:outerShdw blurRad="38100" dist="38100" dir="2700000" algn="tl">
                    <a:srgbClr val="C0C0C0"/>
                  </a:outerShdw>
                </a:effectLst>
              </a:rPr>
              <a:t>(</a:t>
            </a:r>
            <a:r>
              <a:rPr lang="es-ES" sz="1350" b="1" dirty="0" smtClean="0">
                <a:solidFill>
                  <a:srgbClr val="92D050"/>
                </a:solidFill>
                <a:effectLst>
                  <a:outerShdw blurRad="38100" dist="38100" dir="2700000" algn="tl">
                    <a:srgbClr val="C0C0C0"/>
                  </a:outerShdw>
                </a:effectLst>
              </a:rPr>
              <a:t>SGDPE </a:t>
            </a:r>
            <a:r>
              <a:rPr lang="es-ES" sz="1350" b="1" dirty="0">
                <a:solidFill>
                  <a:srgbClr val="92D050"/>
                </a:solidFill>
                <a:effectLst>
                  <a:outerShdw blurRad="38100" dist="38100" dir="2700000" algn="tl">
                    <a:srgbClr val="C0C0C0"/>
                  </a:outerShdw>
                </a:effectLst>
              </a:rPr>
              <a:t>+ </a:t>
            </a:r>
            <a:r>
              <a:rPr lang="es-ES" sz="1350" b="1" dirty="0" err="1">
                <a:solidFill>
                  <a:srgbClr val="92D050"/>
                </a:solidFill>
                <a:effectLst>
                  <a:outerShdw blurRad="38100" dist="38100" dir="2700000" algn="tl">
                    <a:srgbClr val="C0C0C0"/>
                  </a:outerShdw>
                </a:effectLst>
              </a:rPr>
              <a:t>CCAAs</a:t>
            </a:r>
            <a:r>
              <a:rPr lang="es-ES" sz="1350" b="1" dirty="0">
                <a:solidFill>
                  <a:srgbClr val="92D050"/>
                </a:solidFill>
                <a:effectLst>
                  <a:outerShdw blurRad="38100" dist="38100" dir="2700000" algn="tl">
                    <a:srgbClr val="C0C0C0"/>
                  </a:outerShdw>
                </a:effectLst>
              </a:rPr>
              <a:t>)</a:t>
            </a:r>
          </a:p>
          <a:p>
            <a:pPr algn="ctr">
              <a:defRPr/>
            </a:pPr>
            <a:endParaRPr lang="es-ES" sz="1350" b="1" dirty="0">
              <a:solidFill>
                <a:srgbClr val="0066FF"/>
              </a:solidFill>
              <a:effectLst>
                <a:outerShdw blurRad="38100" dist="38100" dir="2700000" algn="tl">
                  <a:srgbClr val="C0C0C0"/>
                </a:outerShdw>
              </a:effectLst>
            </a:endParaRPr>
          </a:p>
        </p:txBody>
      </p:sp>
      <p:sp>
        <p:nvSpPr>
          <p:cNvPr id="7181" name="Text Box 38"/>
          <p:cNvSpPr txBox="1">
            <a:spLocks noChangeArrowheads="1"/>
          </p:cNvSpPr>
          <p:nvPr/>
        </p:nvSpPr>
        <p:spPr bwMode="auto">
          <a:xfrm>
            <a:off x="1601392" y="857251"/>
            <a:ext cx="6049565" cy="611706"/>
          </a:xfrm>
          <a:prstGeom prst="rect">
            <a:avLst/>
          </a:prstGeom>
          <a:solidFill>
            <a:srgbClr val="FFFF99"/>
          </a:solidFill>
          <a:ln w="9525">
            <a:noFill/>
            <a:miter lim="800000"/>
            <a:headEnd/>
            <a:tailEnd/>
          </a:ln>
        </p:spPr>
        <p:txBody>
          <a:bodyPr>
            <a:spAutoFit/>
          </a:bodyPr>
          <a:lstStyle/>
          <a:p>
            <a:pPr algn="ctr">
              <a:spcBef>
                <a:spcPct val="50000"/>
              </a:spcBef>
            </a:pPr>
            <a:r>
              <a:rPr lang="es-ES" sz="1350" b="1">
                <a:solidFill>
                  <a:schemeClr val="accent1"/>
                </a:solidFill>
              </a:rPr>
              <a:t>CONTROL OFICIAL DOP/IGP: </a:t>
            </a:r>
          </a:p>
          <a:p>
            <a:pPr algn="ctr">
              <a:spcBef>
                <a:spcPct val="50000"/>
              </a:spcBef>
            </a:pPr>
            <a:r>
              <a:rPr lang="es-ES" sz="1350" b="1">
                <a:solidFill>
                  <a:schemeClr val="accent1"/>
                </a:solidFill>
              </a:rPr>
              <a:t>VERIFICACIÓN DEL CUMPLIMIENTO DEL PLIEGO DE CONDICIONES</a:t>
            </a:r>
          </a:p>
        </p:txBody>
      </p:sp>
      <p:sp>
        <p:nvSpPr>
          <p:cNvPr id="2089" name="Text Box 41"/>
          <p:cNvSpPr txBox="1">
            <a:spLocks noChangeArrowheads="1"/>
          </p:cNvSpPr>
          <p:nvPr/>
        </p:nvSpPr>
        <p:spPr bwMode="auto">
          <a:xfrm>
            <a:off x="1331640" y="2078851"/>
            <a:ext cx="1458516" cy="784830"/>
          </a:xfrm>
          <a:prstGeom prst="rect">
            <a:avLst/>
          </a:prstGeom>
          <a:noFill/>
          <a:ln w="9525">
            <a:noFill/>
            <a:miter lim="800000"/>
            <a:headEnd/>
            <a:tailEnd/>
          </a:ln>
          <a:effectLst/>
        </p:spPr>
        <p:txBody>
          <a:bodyPr>
            <a:spAutoFit/>
          </a:bodyPr>
          <a:lstStyle/>
          <a:p>
            <a:pPr>
              <a:spcBef>
                <a:spcPct val="50000"/>
              </a:spcBef>
              <a:defRPr/>
            </a:pPr>
            <a:r>
              <a:rPr lang="es-ES" sz="900" b="1" dirty="0">
                <a:solidFill>
                  <a:srgbClr val="FF0000"/>
                </a:solidFill>
                <a:effectLst>
                  <a:outerShdw blurRad="38100" dist="38100" dir="2700000" algn="tl">
                    <a:srgbClr val="C0C0C0"/>
                  </a:outerShdw>
                </a:effectLst>
              </a:rPr>
              <a:t>AUDITORIA INTERNA.</a:t>
            </a:r>
          </a:p>
          <a:p>
            <a:pPr>
              <a:spcBef>
                <a:spcPct val="50000"/>
              </a:spcBef>
              <a:defRPr/>
            </a:pPr>
            <a:r>
              <a:rPr lang="es-ES" sz="900" b="1" dirty="0">
                <a:solidFill>
                  <a:srgbClr val="FF0000"/>
                </a:solidFill>
                <a:effectLst>
                  <a:outerShdw blurRad="38100" dist="38100" dir="2700000" algn="tl">
                    <a:srgbClr val="C0C0C0"/>
                  </a:outerShdw>
                </a:effectLst>
              </a:rPr>
              <a:t>(INSPECCIÓN GENERAL DE SERVICIOS) </a:t>
            </a:r>
          </a:p>
          <a:p>
            <a:pPr>
              <a:spcBef>
                <a:spcPct val="50000"/>
              </a:spcBef>
              <a:defRPr/>
            </a:pPr>
            <a:r>
              <a:rPr lang="es-ES" sz="900" b="1" dirty="0">
                <a:solidFill>
                  <a:srgbClr val="FF0000"/>
                </a:solidFill>
                <a:effectLst>
                  <a:outerShdw blurRad="38100" dist="38100" dir="2700000" algn="tl">
                    <a:srgbClr val="C0C0C0"/>
                  </a:outerShdw>
                </a:effectLst>
              </a:rPr>
              <a:t> </a:t>
            </a:r>
            <a:r>
              <a:rPr lang="es-ES" sz="750" dirty="0">
                <a:solidFill>
                  <a:srgbClr val="FF0000"/>
                </a:solidFill>
                <a:effectLst>
                  <a:outerShdw blurRad="38100" dist="38100" dir="2700000" algn="tl">
                    <a:srgbClr val="C0C0C0"/>
                  </a:outerShdw>
                </a:effectLst>
              </a:rPr>
              <a:t>(Art 4.6 R 882/2004)</a:t>
            </a:r>
          </a:p>
        </p:txBody>
      </p:sp>
      <p:sp>
        <p:nvSpPr>
          <p:cNvPr id="7183" name="Line 42"/>
          <p:cNvSpPr>
            <a:spLocks noChangeShapeType="1"/>
          </p:cNvSpPr>
          <p:nvPr/>
        </p:nvSpPr>
        <p:spPr bwMode="auto">
          <a:xfrm>
            <a:off x="2681790" y="2294874"/>
            <a:ext cx="325041" cy="0"/>
          </a:xfrm>
          <a:prstGeom prst="line">
            <a:avLst/>
          </a:prstGeom>
          <a:noFill/>
          <a:ln w="28575">
            <a:solidFill>
              <a:schemeClr val="tx1"/>
            </a:solidFill>
            <a:round/>
            <a:headEnd/>
            <a:tailEnd type="triangle" w="med" len="med"/>
          </a:ln>
        </p:spPr>
        <p:txBody>
          <a:bodyPr/>
          <a:lstStyle/>
          <a:p>
            <a:endParaRPr lang="es-ES" sz="1350"/>
          </a:p>
        </p:txBody>
      </p:sp>
      <p:sp>
        <p:nvSpPr>
          <p:cNvPr id="7184" name="Text Box 45"/>
          <p:cNvSpPr txBox="1">
            <a:spLocks noChangeArrowheads="1"/>
          </p:cNvSpPr>
          <p:nvPr/>
        </p:nvSpPr>
        <p:spPr bwMode="auto">
          <a:xfrm>
            <a:off x="5004048" y="4131079"/>
            <a:ext cx="2862263" cy="784830"/>
          </a:xfrm>
          <a:prstGeom prst="rect">
            <a:avLst/>
          </a:prstGeom>
          <a:noFill/>
          <a:ln w="9525">
            <a:noFill/>
            <a:miter lim="800000"/>
            <a:headEnd/>
            <a:tailEnd/>
          </a:ln>
        </p:spPr>
        <p:txBody>
          <a:bodyPr>
            <a:spAutoFit/>
          </a:bodyPr>
          <a:lstStyle/>
          <a:p>
            <a:pPr>
              <a:spcBef>
                <a:spcPct val="50000"/>
              </a:spcBef>
            </a:pPr>
            <a:r>
              <a:rPr lang="es-ES" sz="900" dirty="0"/>
              <a:t>Precisar tareas delegadas.</a:t>
            </a:r>
          </a:p>
          <a:p>
            <a:pPr>
              <a:spcBef>
                <a:spcPct val="50000"/>
              </a:spcBef>
            </a:pPr>
            <a:r>
              <a:rPr lang="es-ES" sz="900" dirty="0"/>
              <a:t>Capacidad técnica y personal. Independencia e imparcialidad</a:t>
            </a:r>
          </a:p>
          <a:p>
            <a:pPr>
              <a:spcBef>
                <a:spcPct val="50000"/>
              </a:spcBef>
            </a:pPr>
            <a:r>
              <a:rPr lang="es-ES" sz="900" b="1" dirty="0"/>
              <a:t>Acreditado NORMA ISO-IEC 17065</a:t>
            </a:r>
          </a:p>
        </p:txBody>
      </p:sp>
      <p:sp>
        <p:nvSpPr>
          <p:cNvPr id="7186" name="Text Box 33"/>
          <p:cNvSpPr txBox="1">
            <a:spLocks noChangeArrowheads="1"/>
          </p:cNvSpPr>
          <p:nvPr/>
        </p:nvSpPr>
        <p:spPr bwMode="auto">
          <a:xfrm>
            <a:off x="1709683" y="3374995"/>
            <a:ext cx="1999060" cy="507831"/>
          </a:xfrm>
          <a:prstGeom prst="rect">
            <a:avLst/>
          </a:prstGeom>
          <a:noFill/>
          <a:ln w="9525">
            <a:noFill/>
            <a:miter lim="800000"/>
            <a:headEnd/>
            <a:tailEnd/>
          </a:ln>
        </p:spPr>
        <p:txBody>
          <a:bodyPr>
            <a:spAutoFit/>
          </a:bodyPr>
          <a:lstStyle/>
          <a:p>
            <a:r>
              <a:rPr lang="es-ES" sz="1350" b="1" dirty="0"/>
              <a:t>AICA </a:t>
            </a:r>
            <a:r>
              <a:rPr lang="es-ES" sz="1350" b="1" dirty="0" smtClean="0"/>
              <a:t>MAPA </a:t>
            </a:r>
            <a:endParaRPr lang="es-ES" sz="1350" b="1" dirty="0"/>
          </a:p>
          <a:p>
            <a:r>
              <a:rPr lang="es-ES" sz="1350" b="1" dirty="0"/>
              <a:t>O AACC </a:t>
            </a:r>
            <a:r>
              <a:rPr lang="es-ES" sz="1350" b="1" dirty="0" err="1"/>
              <a:t>CCAAs</a:t>
            </a:r>
            <a:endParaRPr lang="es-ES" sz="1350" b="1" dirty="0"/>
          </a:p>
        </p:txBody>
      </p:sp>
      <p:cxnSp>
        <p:nvCxnSpPr>
          <p:cNvPr id="25" name="24 Conector recto de flecha"/>
          <p:cNvCxnSpPr/>
          <p:nvPr/>
        </p:nvCxnSpPr>
        <p:spPr>
          <a:xfrm flipH="1">
            <a:off x="3275856" y="4671139"/>
            <a:ext cx="1134666" cy="540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H="1">
            <a:off x="2336270" y="4071695"/>
            <a:ext cx="788" cy="648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2249742" y="1538790"/>
            <a:ext cx="4806534" cy="300082"/>
          </a:xfrm>
          <a:prstGeom prst="rect">
            <a:avLst/>
          </a:prstGeom>
          <a:noFill/>
          <a:ln>
            <a:solidFill>
              <a:schemeClr val="tx1"/>
            </a:solidFill>
          </a:ln>
        </p:spPr>
        <p:txBody>
          <a:bodyPr wrap="square" rtlCol="0">
            <a:spAutoFit/>
          </a:bodyPr>
          <a:lstStyle/>
          <a:p>
            <a:pPr algn="ctr"/>
            <a:r>
              <a:rPr lang="es-ES" sz="1350" b="1" dirty="0"/>
              <a:t>UNIDAD F DE LA DG SANTÉ DE LA COMISIÓN EUROPEA</a:t>
            </a:r>
          </a:p>
        </p:txBody>
      </p:sp>
      <p:cxnSp>
        <p:nvCxnSpPr>
          <p:cNvPr id="23" name="22 Conector angular"/>
          <p:cNvCxnSpPr>
            <a:stCxn id="21" idx="1"/>
          </p:cNvCxnSpPr>
          <p:nvPr/>
        </p:nvCxnSpPr>
        <p:spPr>
          <a:xfrm rot="10800000" flipV="1">
            <a:off x="1871700" y="1688830"/>
            <a:ext cx="378042" cy="390019"/>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4680012" y="1862826"/>
            <a:ext cx="0" cy="162018"/>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132664" y="2459724"/>
            <a:ext cx="1195362" cy="1061829"/>
          </a:xfrm>
          <a:prstGeom prst="rect">
            <a:avLst/>
          </a:prstGeom>
          <a:noFill/>
        </p:spPr>
        <p:txBody>
          <a:bodyPr wrap="square" rtlCol="0">
            <a:spAutoFit/>
          </a:bodyPr>
          <a:lstStyle/>
          <a:p>
            <a:r>
              <a:rPr lang="es-ES" sz="900" b="1" dirty="0">
                <a:solidFill>
                  <a:srgbClr val="00B0F0"/>
                </a:solidFill>
              </a:rPr>
              <a:t>EXAMEN INDEPENDIENTE</a:t>
            </a:r>
          </a:p>
          <a:p>
            <a:endParaRPr lang="es-ES" sz="900" b="1" dirty="0">
              <a:solidFill>
                <a:srgbClr val="00B0F0"/>
              </a:solidFill>
            </a:endParaRPr>
          </a:p>
          <a:p>
            <a:r>
              <a:rPr lang="es-ES" sz="900" b="1" dirty="0">
                <a:solidFill>
                  <a:srgbClr val="00B0F0"/>
                </a:solidFill>
              </a:rPr>
              <a:t>(CONSEJO SUPERIOR AGRARIO)</a:t>
            </a:r>
          </a:p>
          <a:p>
            <a:r>
              <a:rPr lang="es-ES" sz="900" dirty="0">
                <a:solidFill>
                  <a:srgbClr val="00B0F0"/>
                </a:solidFill>
                <a:effectLst>
                  <a:outerShdw blurRad="38100" dist="38100" dir="2700000" algn="tl">
                    <a:srgbClr val="C0C0C0"/>
                  </a:outerShdw>
                </a:effectLst>
              </a:rPr>
              <a:t>(Art 4.6 R 882/2004)</a:t>
            </a:r>
          </a:p>
          <a:p>
            <a:endParaRPr lang="es-ES" sz="900" b="1" dirty="0"/>
          </a:p>
        </p:txBody>
      </p:sp>
      <p:cxnSp>
        <p:nvCxnSpPr>
          <p:cNvPr id="5" name="Conector angular 4"/>
          <p:cNvCxnSpPr/>
          <p:nvPr/>
        </p:nvCxnSpPr>
        <p:spPr>
          <a:xfrm flipV="1">
            <a:off x="457200" y="2160888"/>
            <a:ext cx="766429" cy="2988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Imagen 2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4170549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42974" y="214290"/>
            <a:ext cx="8549995" cy="700050"/>
          </a:xfrm>
        </p:spPr>
        <p:txBody>
          <a:bodyPr>
            <a:noAutofit/>
          </a:bodyPr>
          <a:lstStyle/>
          <a:p>
            <a:pPr eaLnBrk="1" hangingPunct="1"/>
            <a:r>
              <a:rPr lang="es-ES" sz="2000" b="1" dirty="0">
                <a:solidFill>
                  <a:srgbClr val="0000CC"/>
                </a:solidFill>
                <a:latin typeface="Arial" pitchFamily="34" charset="0"/>
                <a:ea typeface="+mn-ea"/>
                <a:cs typeface="Arial" pitchFamily="34" charset="0"/>
              </a:rPr>
              <a:t>ETIQUETADO DE LOS </a:t>
            </a:r>
            <a:r>
              <a:rPr lang="es-ES" sz="2000" b="1" dirty="0" smtClean="0">
                <a:solidFill>
                  <a:srgbClr val="0000CC"/>
                </a:solidFill>
                <a:latin typeface="Arial" pitchFamily="34" charset="0"/>
                <a:ea typeface="+mn-ea"/>
                <a:cs typeface="Arial" pitchFamily="34" charset="0"/>
              </a:rPr>
              <a:t>PRODUCTOS </a:t>
            </a:r>
            <a:br>
              <a:rPr lang="es-ES" sz="2000" b="1" dirty="0" smtClean="0">
                <a:solidFill>
                  <a:srgbClr val="0000CC"/>
                </a:solidFill>
                <a:latin typeface="Arial" pitchFamily="34" charset="0"/>
                <a:ea typeface="+mn-ea"/>
                <a:cs typeface="Arial" pitchFamily="34" charset="0"/>
              </a:rPr>
            </a:br>
            <a:r>
              <a:rPr lang="es-ES" sz="2000" b="1" dirty="0" smtClean="0">
                <a:solidFill>
                  <a:srgbClr val="0000CC"/>
                </a:solidFill>
                <a:latin typeface="Arial" pitchFamily="34" charset="0"/>
                <a:ea typeface="+mn-ea"/>
                <a:cs typeface="Arial" pitchFamily="34" charset="0"/>
              </a:rPr>
              <a:t>AGROALIMENTARIOS CON </a:t>
            </a:r>
            <a:r>
              <a:rPr lang="es-ES" sz="2000" b="1" dirty="0">
                <a:solidFill>
                  <a:srgbClr val="0000CC"/>
                </a:solidFill>
                <a:latin typeface="Arial" pitchFamily="34" charset="0"/>
                <a:ea typeface="+mn-ea"/>
                <a:cs typeface="Arial" pitchFamily="34" charset="0"/>
              </a:rPr>
              <a:t>DOP, IGP o ETG</a:t>
            </a:r>
          </a:p>
        </p:txBody>
      </p:sp>
      <p:sp>
        <p:nvSpPr>
          <p:cNvPr id="46083" name="Rectangle 3"/>
          <p:cNvSpPr>
            <a:spLocks noGrp="1" noChangeArrowheads="1"/>
          </p:cNvSpPr>
          <p:nvPr>
            <p:ph type="body" idx="4294967295"/>
          </p:nvPr>
        </p:nvSpPr>
        <p:spPr>
          <a:xfrm>
            <a:off x="467544" y="928670"/>
            <a:ext cx="8352928" cy="5812699"/>
          </a:xfrm>
        </p:spPr>
        <p:txBody>
          <a:bodyPr/>
          <a:lstStyle/>
          <a:p>
            <a:pPr marL="0" indent="0" algn="just" eaLnBrk="1" hangingPunct="1">
              <a:buNone/>
            </a:pPr>
            <a:r>
              <a:rPr lang="es-ES" sz="2000" b="1" i="1" u="sng" dirty="0" smtClean="0">
                <a:latin typeface="Arial" panose="020B0604020202020204" pitchFamily="34" charset="0"/>
                <a:cs typeface="Arial" panose="020B0604020202020204" pitchFamily="34" charset="0"/>
              </a:rPr>
              <a:t>3 etapa clave</a:t>
            </a:r>
            <a:r>
              <a:rPr lang="es-ES" sz="2000" dirty="0" smtClean="0">
                <a:latin typeface="Arial" panose="020B0604020202020204" pitchFamily="34" charset="0"/>
                <a:cs typeface="Arial" panose="020B0604020202020204" pitchFamily="34" charset="0"/>
              </a:rPr>
              <a:t>: Distinción clara del producto en el mercado</a:t>
            </a:r>
          </a:p>
          <a:p>
            <a:pPr marL="0" indent="0" algn="just" eaLnBrk="1" hangingPunct="1">
              <a:buNone/>
            </a:pPr>
            <a:endParaRPr lang="es-ES" sz="1600" dirty="0" smtClean="0">
              <a:latin typeface="Arial" panose="020B0604020202020204" pitchFamily="34" charset="0"/>
              <a:cs typeface="Arial" panose="020B0604020202020204" pitchFamily="34" charset="0"/>
            </a:endParaRPr>
          </a:p>
          <a:p>
            <a:pPr marL="0" indent="0" algn="just" eaLnBrk="1" hangingPunct="1">
              <a:buNone/>
            </a:pPr>
            <a:r>
              <a:rPr lang="es-ES" sz="1600" dirty="0" smtClean="0">
                <a:latin typeface="Arial" panose="020B0604020202020204" pitchFamily="34" charset="0"/>
                <a:cs typeface="Arial" panose="020B0604020202020204" pitchFamily="34" charset="0"/>
              </a:rPr>
              <a:t>Para los </a:t>
            </a:r>
            <a:r>
              <a:rPr lang="es-ES" sz="1600" b="1" dirty="0" smtClean="0">
                <a:latin typeface="Arial" panose="020B0604020202020204" pitchFamily="34" charset="0"/>
                <a:cs typeface="Arial" panose="020B0604020202020204" pitchFamily="34" charset="0"/>
              </a:rPr>
              <a:t>productos agroalimentarios </a:t>
            </a:r>
            <a:r>
              <a:rPr lang="es-ES" sz="1600" dirty="0" smtClean="0">
                <a:latin typeface="Arial" panose="020B0604020202020204" pitchFamily="34" charset="0"/>
                <a:cs typeface="Arial" panose="020B0604020202020204" pitchFamily="34" charset="0"/>
              </a:rPr>
              <a:t>originarios de la Unión Europea: </a:t>
            </a:r>
          </a:p>
          <a:p>
            <a:pPr marL="0" indent="0" algn="just" eaLnBrk="1" hangingPunct="1">
              <a:buNone/>
            </a:pPr>
            <a:r>
              <a:rPr lang="es-ES" sz="1600" dirty="0" smtClean="0">
                <a:latin typeface="Arial" panose="020B0604020202020204" pitchFamily="34" charset="0"/>
                <a:cs typeface="Arial" panose="020B0604020202020204" pitchFamily="34" charset="0"/>
              </a:rPr>
              <a:t>       desde el </a:t>
            </a:r>
            <a:r>
              <a:rPr lang="es-ES" sz="1600" b="1" dirty="0" smtClean="0">
                <a:latin typeface="Arial" panose="020B0604020202020204" pitchFamily="34" charset="0"/>
                <a:cs typeface="Arial" panose="020B0604020202020204" pitchFamily="34" charset="0"/>
              </a:rPr>
              <a:t>4 de enero de 2016</a:t>
            </a:r>
          </a:p>
          <a:p>
            <a:pPr lvl="1" algn="just">
              <a:spcBef>
                <a:spcPts val="1200"/>
              </a:spcBef>
            </a:pPr>
            <a:r>
              <a:rPr lang="es-ES" sz="1600" b="1" dirty="0" smtClean="0">
                <a:solidFill>
                  <a:srgbClr val="0000FF"/>
                </a:solidFill>
                <a:latin typeface="Arial" panose="020B0604020202020204" pitchFamily="34" charset="0"/>
                <a:cs typeface="Arial" panose="020B0604020202020204" pitchFamily="34" charset="0"/>
              </a:rPr>
              <a:t>LOGOTIPO COMUNITARIO </a:t>
            </a:r>
            <a:r>
              <a:rPr lang="es-ES" sz="1600" dirty="0" smtClean="0">
                <a:solidFill>
                  <a:srgbClr val="FF0000"/>
                </a:solidFill>
                <a:latin typeface="Arial" panose="020B0604020202020204" pitchFamily="34" charset="0"/>
                <a:cs typeface="Arial" panose="020B0604020202020204" pitchFamily="34" charset="0"/>
              </a:rPr>
              <a:t>(</a:t>
            </a:r>
            <a:r>
              <a:rPr lang="es-ES" sz="1600" i="1" dirty="0" smtClean="0">
                <a:solidFill>
                  <a:srgbClr val="FF0000"/>
                </a:solidFill>
                <a:latin typeface="Arial" panose="020B0604020202020204" pitchFamily="34" charset="0"/>
                <a:cs typeface="Arial" panose="020B0604020202020204" pitchFamily="34" charset="0"/>
              </a:rPr>
              <a:t>facultativo en vinos y BBEE</a:t>
            </a:r>
            <a:r>
              <a:rPr lang="es-ES" sz="1600" dirty="0" smtClean="0">
                <a:solidFill>
                  <a:srgbClr val="FF0000"/>
                </a:solidFill>
                <a:latin typeface="Arial" panose="020B0604020202020204" pitchFamily="34" charset="0"/>
                <a:cs typeface="Arial" panose="020B0604020202020204" pitchFamily="34" charset="0"/>
              </a:rPr>
              <a:t>)</a:t>
            </a:r>
          </a:p>
          <a:p>
            <a:pPr lvl="1" algn="just"/>
            <a:endParaRPr lang="es-ES" sz="2000" dirty="0" smtClean="0"/>
          </a:p>
          <a:p>
            <a:pPr lvl="1" algn="just"/>
            <a:endParaRPr lang="es-ES" sz="2000" dirty="0" smtClean="0"/>
          </a:p>
          <a:p>
            <a:pPr lvl="1" algn="just">
              <a:buNone/>
            </a:pPr>
            <a:endParaRPr lang="es-ES" sz="2000" dirty="0" smtClean="0"/>
          </a:p>
          <a:p>
            <a:pPr lvl="1" algn="just"/>
            <a:endParaRPr lang="es-ES" sz="2000" dirty="0" smtClean="0"/>
          </a:p>
          <a:p>
            <a:pPr lvl="1" algn="just"/>
            <a:endParaRPr lang="es-ES" sz="1600" b="1" dirty="0" smtClean="0"/>
          </a:p>
          <a:p>
            <a:pPr lvl="1" algn="just"/>
            <a:r>
              <a:rPr lang="es-ES" sz="1600" b="1" dirty="0" smtClean="0">
                <a:latin typeface="Arial" panose="020B0604020202020204" pitchFamily="34" charset="0"/>
                <a:cs typeface="Arial" panose="020B0604020202020204" pitchFamily="34" charset="0"/>
              </a:rPr>
              <a:t>Nombre registrado del producto </a:t>
            </a:r>
            <a:r>
              <a:rPr lang="es-ES" sz="1600" dirty="0" smtClean="0">
                <a:latin typeface="Arial" panose="020B0604020202020204" pitchFamily="34" charset="0"/>
                <a:cs typeface="Arial" panose="020B0604020202020204" pitchFamily="34" charset="0"/>
              </a:rPr>
              <a:t>en el mismo campo visual.</a:t>
            </a:r>
          </a:p>
          <a:p>
            <a:pPr lvl="1" algn="just"/>
            <a:r>
              <a:rPr lang="es-ES" sz="1600" dirty="0" smtClean="0">
                <a:latin typeface="Arial" panose="020B0604020202020204" pitchFamily="34" charset="0"/>
                <a:cs typeface="Arial" panose="020B0604020202020204" pitchFamily="34" charset="0"/>
              </a:rPr>
              <a:t>Otro etiquetado específico que se incluye  en el pliego de condiciones.</a:t>
            </a:r>
          </a:p>
          <a:p>
            <a:pPr lvl="1" algn="just">
              <a:buNone/>
            </a:pPr>
            <a:endParaRPr lang="es-ES" sz="2000" dirty="0" smtClean="0"/>
          </a:p>
        </p:txBody>
      </p:sp>
      <p:pic>
        <p:nvPicPr>
          <p:cNvPr id="8" name="Picture 20" descr="do-queso-manchego"/>
          <p:cNvPicPr>
            <a:picLocks noChangeAspect="1" noChangeArrowheads="1"/>
          </p:cNvPicPr>
          <p:nvPr/>
        </p:nvPicPr>
        <p:blipFill>
          <a:blip r:embed="rId3" cstate="screen"/>
          <a:srcRect/>
          <a:stretch>
            <a:fillRect/>
          </a:stretch>
        </p:blipFill>
        <p:spPr bwMode="auto">
          <a:xfrm>
            <a:off x="1296194" y="5157192"/>
            <a:ext cx="1763638" cy="1174318"/>
          </a:xfrm>
          <a:prstGeom prst="rect">
            <a:avLst/>
          </a:prstGeom>
          <a:noFill/>
          <a:ln w="9525">
            <a:noFill/>
            <a:miter lim="800000"/>
            <a:headEnd/>
            <a:tailEnd/>
          </a:ln>
        </p:spPr>
      </p:pic>
      <p:pic>
        <p:nvPicPr>
          <p:cNvPr id="9" name="8 Imagen" descr="eti1.jpg"/>
          <p:cNvPicPr/>
          <p:nvPr/>
        </p:nvPicPr>
        <p:blipFill>
          <a:blip r:embed="rId4" cstate="screen"/>
          <a:srcRect/>
          <a:stretch>
            <a:fillRect/>
          </a:stretch>
        </p:blipFill>
        <p:spPr bwMode="auto">
          <a:xfrm>
            <a:off x="3153471" y="5298075"/>
            <a:ext cx="1656080" cy="1128395"/>
          </a:xfrm>
          <a:prstGeom prst="rect">
            <a:avLst/>
          </a:prstGeom>
          <a:noFill/>
          <a:ln w="9525">
            <a:noFill/>
            <a:miter lim="800000"/>
            <a:headEnd/>
            <a:tailEnd/>
          </a:ln>
        </p:spPr>
      </p:pic>
      <p:pic>
        <p:nvPicPr>
          <p:cNvPr id="10" name="9 Imagen" descr="sellop.jpg"/>
          <p:cNvPicPr/>
          <p:nvPr/>
        </p:nvPicPr>
        <p:blipFill>
          <a:blip r:embed="rId5" cstate="screen"/>
          <a:srcRect/>
          <a:stretch>
            <a:fillRect/>
          </a:stretch>
        </p:blipFill>
        <p:spPr bwMode="auto">
          <a:xfrm>
            <a:off x="5085635" y="5223779"/>
            <a:ext cx="1276985" cy="1276985"/>
          </a:xfrm>
          <a:prstGeom prst="rect">
            <a:avLst/>
          </a:prstGeom>
          <a:noFill/>
          <a:ln w="9525">
            <a:noFill/>
            <a:miter lim="800000"/>
            <a:headEnd/>
            <a:tailEnd/>
          </a:ln>
        </p:spPr>
      </p:pic>
      <p:sp>
        <p:nvSpPr>
          <p:cNvPr id="11" name="10 CuadroTexto"/>
          <p:cNvSpPr txBox="1"/>
          <p:nvPr/>
        </p:nvSpPr>
        <p:spPr>
          <a:xfrm>
            <a:off x="539552" y="3717032"/>
            <a:ext cx="2304256" cy="523220"/>
          </a:xfrm>
          <a:prstGeom prst="rect">
            <a:avLst/>
          </a:prstGeom>
          <a:noFill/>
        </p:spPr>
        <p:txBody>
          <a:bodyPr wrap="square" rtlCol="0">
            <a:spAutoFit/>
          </a:bodyPr>
          <a:lstStyle/>
          <a:p>
            <a:pPr algn="ctr"/>
            <a:r>
              <a:rPr lang="es-ES" sz="1400" dirty="0">
                <a:solidFill>
                  <a:srgbClr val="0000FF"/>
                </a:solidFill>
                <a:latin typeface="Arial" panose="020B0604020202020204" pitchFamily="34" charset="0"/>
                <a:cs typeface="Arial" panose="020B0604020202020204" pitchFamily="34" charset="0"/>
              </a:rPr>
              <a:t>DENOMINACIÓN DE ORIGEN PROTEGIDA</a:t>
            </a:r>
          </a:p>
        </p:txBody>
      </p:sp>
      <p:sp>
        <p:nvSpPr>
          <p:cNvPr id="12" name="11 CuadroTexto"/>
          <p:cNvSpPr txBox="1"/>
          <p:nvPr/>
        </p:nvSpPr>
        <p:spPr>
          <a:xfrm>
            <a:off x="2915816" y="3717032"/>
            <a:ext cx="2808312" cy="523220"/>
          </a:xfrm>
          <a:prstGeom prst="rect">
            <a:avLst/>
          </a:prstGeom>
          <a:noFill/>
        </p:spPr>
        <p:txBody>
          <a:bodyPr wrap="square" rtlCol="0">
            <a:spAutoFit/>
          </a:bodyPr>
          <a:lstStyle/>
          <a:p>
            <a:pPr algn="ctr"/>
            <a:r>
              <a:rPr lang="es-ES" sz="1400" dirty="0">
                <a:solidFill>
                  <a:srgbClr val="0000FF"/>
                </a:solidFill>
                <a:latin typeface="Arial" panose="020B0604020202020204" pitchFamily="34" charset="0"/>
                <a:cs typeface="Arial" panose="020B0604020202020204" pitchFamily="34" charset="0"/>
              </a:rPr>
              <a:t>INDICACIÓN GEOGRÁFICA PROTEGIDA</a:t>
            </a:r>
          </a:p>
        </p:txBody>
      </p:sp>
      <p:sp>
        <p:nvSpPr>
          <p:cNvPr id="13" name="12 CuadroTexto"/>
          <p:cNvSpPr txBox="1"/>
          <p:nvPr/>
        </p:nvSpPr>
        <p:spPr>
          <a:xfrm>
            <a:off x="5724128" y="3717032"/>
            <a:ext cx="3096344" cy="523220"/>
          </a:xfrm>
          <a:prstGeom prst="rect">
            <a:avLst/>
          </a:prstGeom>
          <a:noFill/>
        </p:spPr>
        <p:txBody>
          <a:bodyPr wrap="square" rtlCol="0">
            <a:spAutoFit/>
          </a:bodyPr>
          <a:lstStyle/>
          <a:p>
            <a:pPr algn="ctr"/>
            <a:r>
              <a:rPr lang="es-ES" sz="1400" dirty="0">
                <a:solidFill>
                  <a:srgbClr val="0000FF"/>
                </a:solidFill>
                <a:latin typeface="Arial" panose="020B0604020202020204" pitchFamily="34" charset="0"/>
                <a:cs typeface="Arial" panose="020B0604020202020204" pitchFamily="34" charset="0"/>
              </a:rPr>
              <a:t>ESPECIALIDAD TRADICIONAL GARANTIZADA</a:t>
            </a:r>
          </a:p>
        </p:txBody>
      </p:sp>
      <p:pic>
        <p:nvPicPr>
          <p:cNvPr id="15" name="Imagen 14"/>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6804248" y="2751783"/>
            <a:ext cx="936625" cy="936625"/>
          </a:xfrm>
          <a:prstGeom prst="rect">
            <a:avLst/>
          </a:prstGeom>
        </p:spPr>
      </p:pic>
      <p:pic>
        <p:nvPicPr>
          <p:cNvPr id="16" name="Picture 8"/>
          <p:cNvPicPr>
            <a:picLocks noChangeAspect="1" noChangeArrowheads="1"/>
          </p:cNvPicPr>
          <p:nvPr/>
        </p:nvPicPr>
        <p:blipFill>
          <a:blip r:embed="rId7" cstate="screen"/>
          <a:srcRect/>
          <a:stretch>
            <a:fillRect/>
          </a:stretch>
        </p:blipFill>
        <p:spPr bwMode="auto">
          <a:xfrm>
            <a:off x="3923928" y="2755378"/>
            <a:ext cx="906921" cy="875568"/>
          </a:xfrm>
          <a:prstGeom prst="rect">
            <a:avLst/>
          </a:prstGeom>
          <a:noFill/>
          <a:ln w="9525">
            <a:noFill/>
            <a:miter lim="800000"/>
            <a:headEnd/>
            <a:tailEnd/>
          </a:ln>
        </p:spPr>
      </p:pic>
      <p:pic>
        <p:nvPicPr>
          <p:cNvPr id="17" name="Picture 7"/>
          <p:cNvPicPr>
            <a:picLocks noChangeAspect="1" noChangeArrowheads="1"/>
          </p:cNvPicPr>
          <p:nvPr/>
        </p:nvPicPr>
        <p:blipFill>
          <a:blip r:embed="rId8" cstate="screen"/>
          <a:srcRect/>
          <a:stretch>
            <a:fillRect/>
          </a:stretch>
        </p:blipFill>
        <p:spPr bwMode="auto">
          <a:xfrm>
            <a:off x="1250670" y="2769808"/>
            <a:ext cx="927343" cy="947224"/>
          </a:xfrm>
          <a:prstGeom prst="rect">
            <a:avLst/>
          </a:prstGeom>
          <a:noFill/>
          <a:ln w="9525">
            <a:noFill/>
            <a:miter lim="800000"/>
            <a:headEnd/>
            <a:tailEnd/>
          </a:ln>
        </p:spPr>
      </p:pic>
      <p:sp>
        <p:nvSpPr>
          <p:cNvPr id="2" name="Flecha derecha 1"/>
          <p:cNvSpPr/>
          <p:nvPr/>
        </p:nvSpPr>
        <p:spPr>
          <a:xfrm>
            <a:off x="579197" y="1988840"/>
            <a:ext cx="248387"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9" cstate="screen">
            <a:extLst>
              <a:ext uri="{28A0092B-C50C-407E-A947-70E740481C1C}">
                <a14:useLocalDpi xmlns:a14="http://schemas.microsoft.com/office/drawing/2010/main" xmlns="" val="0"/>
              </a:ext>
            </a:extLst>
          </a:blip>
          <a:stretch>
            <a:fillRect/>
          </a:stretch>
        </p:blipFill>
        <p:spPr>
          <a:xfrm>
            <a:off x="6581407" y="5091659"/>
            <a:ext cx="1096516" cy="1452884"/>
          </a:xfrm>
          <a:prstGeom prst="rect">
            <a:avLst/>
          </a:prstGeom>
        </p:spPr>
      </p:pic>
      <p:pic>
        <p:nvPicPr>
          <p:cNvPr id="18" name="Imagen 17"/>
          <p:cNvPicPr>
            <a:picLocks noChangeAspect="1"/>
          </p:cNvPicPr>
          <p:nvPr/>
        </p:nvPicPr>
        <p:blipFill>
          <a:blip r:embed="rId10" cstate="screen">
            <a:extLst>
              <a:ext uri="{28A0092B-C50C-407E-A947-70E740481C1C}">
                <a14:useLocalDpi xmlns:a14="http://schemas.microsoft.com/office/drawing/2010/main" xmlns="" val="0"/>
              </a:ext>
            </a:extLst>
          </a:blip>
          <a:stretch>
            <a:fillRect/>
          </a:stretch>
        </p:blipFill>
        <p:spPr>
          <a:xfrm>
            <a:off x="6804248" y="-17752"/>
            <a:ext cx="2339752" cy="66778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539552" y="1214422"/>
            <a:ext cx="7992888" cy="4950882"/>
          </a:xfrm>
        </p:spPr>
        <p:txBody>
          <a:bodyPr>
            <a:normAutofit fontScale="92500" lnSpcReduction="10000"/>
          </a:bodyPr>
          <a:lstStyle/>
          <a:p>
            <a:pPr marL="0" indent="0">
              <a:buNone/>
            </a:pPr>
            <a:r>
              <a:rPr lang="es-ES" sz="1800" b="1" u="sng" dirty="0" smtClean="0">
                <a:latin typeface="Arial" pitchFamily="34" charset="0"/>
                <a:cs typeface="Arial" pitchFamily="34" charset="0"/>
              </a:rPr>
              <a:t>4 etapa clave </a:t>
            </a:r>
          </a:p>
          <a:p>
            <a:pPr marL="0" indent="0">
              <a:buNone/>
            </a:pPr>
            <a:r>
              <a:rPr lang="es-ES" sz="1800" dirty="0" smtClean="0">
                <a:latin typeface="Arial" pitchFamily="34" charset="0"/>
                <a:cs typeface="Arial" pitchFamily="34" charset="0"/>
              </a:rPr>
              <a:t>Protección del nombre frente a usos indebidos que perjudican la imagen de la figura de calidad</a:t>
            </a:r>
          </a:p>
          <a:p>
            <a:pPr marL="0" indent="0">
              <a:buNone/>
            </a:pPr>
            <a:endParaRPr lang="es-ES" sz="1800" dirty="0" smtClean="0">
              <a:latin typeface="Arial" pitchFamily="34" charset="0"/>
              <a:cs typeface="Arial" pitchFamily="34" charset="0"/>
            </a:endParaRPr>
          </a:p>
          <a:p>
            <a:pPr marL="0" indent="0">
              <a:buNone/>
            </a:pPr>
            <a:endParaRPr lang="es-ES" sz="1800" dirty="0" smtClean="0">
              <a:latin typeface="Arial" pitchFamily="34" charset="0"/>
              <a:cs typeface="Arial" pitchFamily="34" charset="0"/>
            </a:endParaRPr>
          </a:p>
          <a:p>
            <a:pPr marL="0" indent="0">
              <a:buNone/>
            </a:pPr>
            <a:r>
              <a:rPr lang="es-ES" sz="1800" dirty="0" smtClean="0">
                <a:latin typeface="Arial" pitchFamily="34" charset="0"/>
                <a:cs typeface="Arial" pitchFamily="34" charset="0"/>
              </a:rPr>
              <a:t>Una vez registradas, las indicaciones geográficas están </a:t>
            </a:r>
            <a:r>
              <a:rPr lang="es-ES" sz="1800" b="1" dirty="0" smtClean="0">
                <a:latin typeface="Arial" pitchFamily="34" charset="0"/>
                <a:cs typeface="Arial" pitchFamily="34" charset="0"/>
              </a:rPr>
              <a:t>protegidas contra</a:t>
            </a:r>
            <a:r>
              <a:rPr lang="es-ES" sz="1800" dirty="0" smtClean="0">
                <a:latin typeface="Arial" pitchFamily="34" charset="0"/>
                <a:cs typeface="Arial" pitchFamily="34" charset="0"/>
              </a:rPr>
              <a:t>:</a:t>
            </a:r>
          </a:p>
          <a:p>
            <a:pPr lvl="1" algn="just">
              <a:spcBef>
                <a:spcPts val="600"/>
              </a:spcBef>
              <a:spcAft>
                <a:spcPts val="1200"/>
              </a:spcAft>
              <a:buFont typeface="Wingdings" panose="05000000000000000000" pitchFamily="2" charset="2"/>
              <a:buChar char="ü"/>
            </a:pPr>
            <a:r>
              <a:rPr lang="es-ES" sz="1800" dirty="0" smtClean="0">
                <a:latin typeface="Arial" pitchFamily="34" charset="0"/>
                <a:cs typeface="Arial" pitchFamily="34" charset="0"/>
              </a:rPr>
              <a:t>La utilización comercial de su nombre para productos comparables no amparados o cuando el uso del nombre se aproveche de la reputación del término protegido, incluso cuando se utilicen como ingredientes.</a:t>
            </a:r>
          </a:p>
          <a:p>
            <a:pPr lvl="1" algn="just">
              <a:spcBef>
                <a:spcPts val="600"/>
              </a:spcBef>
              <a:spcAft>
                <a:spcPts val="1200"/>
              </a:spcAft>
              <a:buFont typeface="Wingdings" panose="05000000000000000000" pitchFamily="2" charset="2"/>
              <a:buChar char="ü"/>
            </a:pPr>
            <a:r>
              <a:rPr lang="es-ES" sz="1800" dirty="0" smtClean="0">
                <a:latin typeface="Arial" pitchFamily="34" charset="0"/>
                <a:cs typeface="Arial" pitchFamily="34" charset="0"/>
              </a:rPr>
              <a:t>Cualquier uso indebido, imitación</a:t>
            </a:r>
            <a:r>
              <a:rPr lang="es-ES" sz="1800" dirty="0">
                <a:latin typeface="Arial" pitchFamily="34" charset="0"/>
                <a:cs typeface="Arial" pitchFamily="34" charset="0"/>
              </a:rPr>
              <a:t> </a:t>
            </a:r>
            <a:r>
              <a:rPr lang="es-ES" sz="1800" dirty="0" smtClean="0">
                <a:latin typeface="Arial" pitchFamily="34" charset="0"/>
                <a:cs typeface="Arial" pitchFamily="34" charset="0"/>
              </a:rPr>
              <a:t>o evocación, aunque se indique el verdadero origen o si el nombre protegido se traduce o se acompaña de expresiones como “tipo”, “estilo”, incluso cuando se utilicen como ingredientes</a:t>
            </a:r>
          </a:p>
          <a:p>
            <a:pPr lvl="1" algn="just">
              <a:spcBef>
                <a:spcPts val="600"/>
              </a:spcBef>
              <a:spcAft>
                <a:spcPts val="1200"/>
              </a:spcAft>
              <a:buFont typeface="Wingdings" panose="05000000000000000000" pitchFamily="2" charset="2"/>
              <a:buChar char="ü"/>
            </a:pPr>
            <a:r>
              <a:rPr lang="es-ES" sz="1800" dirty="0" smtClean="0">
                <a:latin typeface="Arial" pitchFamily="34" charset="0"/>
                <a:cs typeface="Arial" pitchFamily="34" charset="0"/>
              </a:rPr>
              <a:t>Cualquier indicación falsa o falaz.</a:t>
            </a:r>
          </a:p>
          <a:p>
            <a:pPr lvl="1" algn="just">
              <a:spcBef>
                <a:spcPts val="600"/>
              </a:spcBef>
              <a:spcAft>
                <a:spcPts val="1200"/>
              </a:spcAft>
              <a:buFont typeface="Wingdings" panose="05000000000000000000" pitchFamily="2" charset="2"/>
              <a:buChar char="ü"/>
            </a:pPr>
            <a:r>
              <a:rPr lang="es-ES" sz="1800" dirty="0" smtClean="0">
                <a:latin typeface="Arial" pitchFamily="34" charset="0"/>
                <a:cs typeface="Arial" pitchFamily="34" charset="0"/>
              </a:rPr>
              <a:t>Cualquier práctica que induzca a error al consumidor sobre el origen del producto.</a:t>
            </a:r>
          </a:p>
          <a:p>
            <a:pPr>
              <a:buFont typeface="Wingdings 2" pitchFamily="18" charset="2"/>
              <a:buNone/>
            </a:pPr>
            <a:endParaRPr lang="es-ES" sz="1800" dirty="0" smtClean="0">
              <a:latin typeface="Arial" pitchFamily="34" charset="0"/>
              <a:cs typeface="Arial" pitchFamily="34" charset="0"/>
            </a:endParaRPr>
          </a:p>
        </p:txBody>
      </p:sp>
      <p:sp>
        <p:nvSpPr>
          <p:cNvPr id="6" name="1 Título"/>
          <p:cNvSpPr txBox="1">
            <a:spLocks/>
          </p:cNvSpPr>
          <p:nvPr/>
        </p:nvSpPr>
        <p:spPr bwMode="auto">
          <a:xfrm>
            <a:off x="-285784" y="214290"/>
            <a:ext cx="7056784" cy="792088"/>
          </a:xfrm>
          <a:prstGeom prst="rect">
            <a:avLst/>
          </a:prstGeom>
          <a:noFill/>
          <a:ln w="9525">
            <a:noFill/>
            <a:miter lim="800000"/>
            <a:headEnd/>
            <a:tailEnd/>
          </a:ln>
        </p:spPr>
        <p:txBody>
          <a:bodyPr vert="horz" wrap="square" lIns="0" tIns="45720" rIns="0" bIns="0" numCol="1" anchor="b" anchorCtr="0" compatLnSpc="1">
            <a:prstTxWarp prst="textNoShape">
              <a:avLst/>
            </a:prstTxWarp>
            <a:normAutofit fontScale="90000" lnSpcReduction="20000"/>
          </a:bodyPr>
          <a:lstStyle/>
          <a:p>
            <a:pPr marL="0" marR="0" lvl="0" indent="0" algn="ctr" defTabSz="914400" rtl="0" eaLnBrk="1" fontAlgn="auto" latinLnBrk="0" hangingPunct="1">
              <a:lnSpc>
                <a:spcPct val="100000"/>
              </a:lnSpc>
              <a:spcBef>
                <a:spcPts val="600"/>
              </a:spcBef>
              <a:spcAft>
                <a:spcPts val="1200"/>
              </a:spcAft>
              <a:buClrTx/>
              <a:buSzTx/>
              <a:buFontTx/>
              <a:buNone/>
              <a:tabLst/>
              <a:defRPr/>
            </a:pPr>
            <a:r>
              <a:rPr kumimoji="0" lang="es-ES" sz="2200" b="1" i="0" u="none" strike="noStrike" kern="1200" cap="none" spc="0" normalizeH="0" baseline="0" noProof="0" dirty="0" smtClean="0">
                <a:ln>
                  <a:noFill/>
                </a:ln>
                <a:solidFill>
                  <a:srgbClr val="0000CC"/>
                </a:solidFill>
                <a:effectLst/>
                <a:uLnTx/>
                <a:uFillTx/>
                <a:latin typeface="Arial" pitchFamily="34" charset="0"/>
                <a:ea typeface="+mn-ea"/>
                <a:cs typeface="Arial" pitchFamily="34" charset="0"/>
              </a:rPr>
              <a:t>Principios básicos de los regímenes de calidad</a:t>
            </a:r>
          </a:p>
          <a:p>
            <a:pPr marL="0" marR="0" lvl="0" indent="0" algn="ctr" defTabSz="914400" rtl="0" eaLnBrk="1" fontAlgn="auto" latinLnBrk="0" hangingPunct="1">
              <a:lnSpc>
                <a:spcPct val="100000"/>
              </a:lnSpc>
              <a:spcBef>
                <a:spcPts val="600"/>
              </a:spcBef>
              <a:spcAft>
                <a:spcPts val="1200"/>
              </a:spcAft>
              <a:buClrTx/>
              <a:buSzTx/>
              <a:buFontTx/>
              <a:buNone/>
              <a:tabLst/>
              <a:defRPr/>
            </a:pPr>
            <a:r>
              <a:rPr kumimoji="0" lang="es-ES" sz="2200" b="1" i="1" u="sng" strike="noStrike" kern="1200" cap="none" spc="0" normalizeH="0" baseline="0" noProof="0" dirty="0" smtClean="0">
                <a:ln>
                  <a:noFill/>
                </a:ln>
                <a:solidFill>
                  <a:srgbClr val="0000CC"/>
                </a:solidFill>
                <a:effectLst/>
                <a:uLnTx/>
                <a:uFillTx/>
                <a:latin typeface="Arial" pitchFamily="34" charset="0"/>
                <a:ea typeface="+mn-ea"/>
                <a:cs typeface="Arial" pitchFamily="34" charset="0"/>
              </a:rPr>
              <a:t>PROTECCIÓN</a:t>
            </a:r>
            <a:endParaRPr kumimoji="0" lang="es-ES" sz="2000" b="1" i="1" u="sng" strike="noStrike" kern="1200" cap="none" spc="0" normalizeH="0" baseline="0" noProof="0" dirty="0" smtClean="0">
              <a:ln>
                <a:noFill/>
              </a:ln>
              <a:solidFill>
                <a:srgbClr val="0000CC"/>
              </a:solidFill>
              <a:effectLst/>
              <a:uLnTx/>
              <a:uFillTx/>
              <a:latin typeface="Arial" pitchFamily="34" charset="0"/>
              <a:ea typeface="+mn-ea"/>
              <a:cs typeface="Arial" pitchFamily="34" charset="0"/>
            </a:endParaRPr>
          </a:p>
        </p:txBody>
      </p:sp>
      <p:pic>
        <p:nvPicPr>
          <p:cNvPr id="7" name="Imagen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547664" y="2708920"/>
            <a:ext cx="7452320"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ts val="600"/>
              </a:spcBef>
              <a:spcAft>
                <a:spcPts val="600"/>
              </a:spcAft>
            </a:pPr>
            <a:r>
              <a:rPr lang="es-ES" b="1" dirty="0">
                <a:solidFill>
                  <a:prstClr val="black"/>
                </a:solidFill>
                <a:latin typeface="Arial" panose="020B0604020202020204" pitchFamily="34" charset="0"/>
                <a:cs typeface="Arial" panose="020B0604020202020204" pitchFamily="34" charset="0"/>
              </a:rPr>
              <a:t>ESTRATEGIA DE PROTECCION DE LAS DOP/IGP </a:t>
            </a:r>
            <a:r>
              <a:rPr lang="es-ES" b="1" dirty="0" smtClean="0">
                <a:solidFill>
                  <a:prstClr val="black"/>
                </a:solidFill>
                <a:latin typeface="Arial" panose="020B0604020202020204" pitchFamily="34" charset="0"/>
                <a:cs typeface="Arial" panose="020B0604020202020204" pitchFamily="34" charset="0"/>
              </a:rPr>
              <a:t>DESDE MAPA</a:t>
            </a:r>
            <a:endParaRPr lang="es-ES" b="1" dirty="0">
              <a:solidFill>
                <a:prstClr val="black"/>
              </a:solidFill>
              <a:latin typeface="Arial" panose="020B0604020202020204" pitchFamily="34" charset="0"/>
              <a:cs typeface="Arial" panose="020B0604020202020204" pitchFamily="34" charset="0"/>
            </a:endParaRPr>
          </a:p>
        </p:txBody>
      </p:sp>
      <p:sp>
        <p:nvSpPr>
          <p:cNvPr id="3" name="2 CuadroTexto"/>
          <p:cNvSpPr txBox="1">
            <a:spLocks noChangeArrowheads="1"/>
          </p:cNvSpPr>
          <p:nvPr/>
        </p:nvSpPr>
        <p:spPr bwMode="auto">
          <a:xfrm>
            <a:off x="111993" y="2204864"/>
            <a:ext cx="1363663" cy="1323975"/>
          </a:xfrm>
          <a:prstGeom prst="rect">
            <a:avLst/>
          </a:prstGeom>
          <a:noFill/>
          <a:ln w="9525">
            <a:solidFill>
              <a:schemeClr val="tx1"/>
            </a:solidFill>
            <a:miter lim="800000"/>
            <a:headEnd/>
            <a:tailEnd/>
          </a:ln>
        </p:spPr>
        <p:txBody>
          <a:bodyPr>
            <a:spAutoFit/>
          </a:bodyPr>
          <a:lstStyle/>
          <a:p>
            <a:pPr algn="ctr"/>
            <a:r>
              <a:rPr lang="es-ES" sz="1600" dirty="0">
                <a:solidFill>
                  <a:srgbClr val="002060"/>
                </a:solidFill>
              </a:rPr>
              <a:t>VIGILANCIA DE NUEVAS MARCAS:</a:t>
            </a:r>
          </a:p>
          <a:p>
            <a:pPr algn="ctr">
              <a:buFontTx/>
              <a:buChar char="-"/>
            </a:pPr>
            <a:r>
              <a:rPr lang="es-ES" sz="1600" dirty="0">
                <a:solidFill>
                  <a:prstClr val="black"/>
                </a:solidFill>
              </a:rPr>
              <a:t>OEPM</a:t>
            </a:r>
          </a:p>
          <a:p>
            <a:pPr algn="ctr">
              <a:buFontTx/>
              <a:buChar char="-"/>
            </a:pPr>
            <a:r>
              <a:rPr lang="es-ES" sz="1600" dirty="0" smtClean="0">
                <a:solidFill>
                  <a:prstClr val="black"/>
                </a:solidFill>
              </a:rPr>
              <a:t>EUIPO</a:t>
            </a:r>
            <a:endParaRPr lang="es-ES" sz="1600" dirty="0">
              <a:solidFill>
                <a:prstClr val="black"/>
              </a:solidFill>
            </a:endParaRPr>
          </a:p>
        </p:txBody>
      </p:sp>
      <p:sp>
        <p:nvSpPr>
          <p:cNvPr id="4" name="3 CuadroTexto"/>
          <p:cNvSpPr txBox="1">
            <a:spLocks noChangeArrowheads="1"/>
          </p:cNvSpPr>
          <p:nvPr/>
        </p:nvSpPr>
        <p:spPr bwMode="auto">
          <a:xfrm>
            <a:off x="1691680" y="3427413"/>
            <a:ext cx="1598612" cy="830997"/>
          </a:xfrm>
          <a:prstGeom prst="rect">
            <a:avLst/>
          </a:prstGeom>
          <a:noFill/>
          <a:ln w="9525">
            <a:solidFill>
              <a:schemeClr val="tx1"/>
            </a:solidFill>
            <a:miter lim="800000"/>
            <a:headEnd/>
            <a:tailEnd/>
          </a:ln>
        </p:spPr>
        <p:txBody>
          <a:bodyPr>
            <a:spAutoFit/>
          </a:bodyPr>
          <a:lstStyle/>
          <a:p>
            <a:pPr algn="ctr"/>
            <a:r>
              <a:rPr lang="es-ES" sz="1600" dirty="0">
                <a:solidFill>
                  <a:srgbClr val="002060"/>
                </a:solidFill>
              </a:rPr>
              <a:t>COORDINACION CON CCAA:</a:t>
            </a:r>
          </a:p>
          <a:p>
            <a:pPr algn="ctr"/>
            <a:r>
              <a:rPr lang="es-ES" sz="1600" dirty="0">
                <a:solidFill>
                  <a:prstClr val="black"/>
                </a:solidFill>
              </a:rPr>
              <a:t>-</a:t>
            </a:r>
            <a:r>
              <a:rPr lang="es-ES" sz="1600" dirty="0" smtClean="0">
                <a:solidFill>
                  <a:prstClr val="black"/>
                </a:solidFill>
              </a:rPr>
              <a:t>MECOCADI</a:t>
            </a:r>
            <a:endParaRPr lang="es-ES" sz="1600" dirty="0">
              <a:solidFill>
                <a:prstClr val="black"/>
              </a:solidFill>
            </a:endParaRPr>
          </a:p>
        </p:txBody>
      </p:sp>
      <p:sp>
        <p:nvSpPr>
          <p:cNvPr id="5" name="4 CuadroTexto"/>
          <p:cNvSpPr txBox="1">
            <a:spLocks noChangeArrowheads="1"/>
          </p:cNvSpPr>
          <p:nvPr/>
        </p:nvSpPr>
        <p:spPr bwMode="auto">
          <a:xfrm>
            <a:off x="0" y="4500570"/>
            <a:ext cx="3428992" cy="1077218"/>
          </a:xfrm>
          <a:prstGeom prst="rect">
            <a:avLst/>
          </a:prstGeom>
          <a:noFill/>
          <a:ln w="9525">
            <a:solidFill>
              <a:schemeClr val="tx1"/>
            </a:solidFill>
            <a:miter lim="800000"/>
            <a:headEnd/>
            <a:tailEnd/>
          </a:ln>
        </p:spPr>
        <p:txBody>
          <a:bodyPr wrap="square">
            <a:spAutoFit/>
          </a:bodyPr>
          <a:lstStyle/>
          <a:p>
            <a:pPr algn="ctr"/>
            <a:r>
              <a:rPr lang="es-ES" sz="1600" dirty="0">
                <a:solidFill>
                  <a:srgbClr val="002060"/>
                </a:solidFill>
              </a:rPr>
              <a:t>COLABORACION CON </a:t>
            </a:r>
            <a:r>
              <a:rPr lang="es-ES" sz="1600" dirty="0" smtClean="0">
                <a:solidFill>
                  <a:srgbClr val="002060"/>
                </a:solidFill>
              </a:rPr>
              <a:t>AUTORIDADES CONSUMO CONTROL MERCADO NOMBRES PROTEGIDOS</a:t>
            </a:r>
          </a:p>
          <a:p>
            <a:pPr algn="ctr"/>
            <a:r>
              <a:rPr lang="es-ES" sz="1600" dirty="0" err="1" smtClean="0">
                <a:solidFill>
                  <a:srgbClr val="002060"/>
                </a:solidFill>
              </a:rPr>
              <a:t>Rg</a:t>
            </a:r>
            <a:r>
              <a:rPr lang="es-ES" sz="1600" dirty="0" smtClean="0">
                <a:solidFill>
                  <a:srgbClr val="002060"/>
                </a:solidFill>
              </a:rPr>
              <a:t> (UE) 1151/2012</a:t>
            </a:r>
            <a:endParaRPr lang="es-ES" sz="1600" dirty="0">
              <a:solidFill>
                <a:srgbClr val="002060"/>
              </a:solidFill>
            </a:endParaRPr>
          </a:p>
        </p:txBody>
      </p:sp>
      <p:sp>
        <p:nvSpPr>
          <p:cNvPr id="6" name="5 CuadroTexto"/>
          <p:cNvSpPr txBox="1">
            <a:spLocks noChangeArrowheads="1"/>
          </p:cNvSpPr>
          <p:nvPr/>
        </p:nvSpPr>
        <p:spPr bwMode="auto">
          <a:xfrm>
            <a:off x="428596" y="5786454"/>
            <a:ext cx="2795463" cy="830997"/>
          </a:xfrm>
          <a:prstGeom prst="rect">
            <a:avLst/>
          </a:prstGeom>
          <a:noFill/>
          <a:ln w="9525">
            <a:solidFill>
              <a:schemeClr val="tx1"/>
            </a:solidFill>
            <a:miter lim="800000"/>
            <a:headEnd/>
            <a:tailEnd/>
          </a:ln>
        </p:spPr>
        <p:txBody>
          <a:bodyPr wrap="square">
            <a:spAutoFit/>
          </a:bodyPr>
          <a:lstStyle/>
          <a:p>
            <a:pPr algn="ctr"/>
            <a:r>
              <a:rPr lang="es-ES" sz="1600" dirty="0">
                <a:solidFill>
                  <a:srgbClr val="002060"/>
                </a:solidFill>
              </a:rPr>
              <a:t>COLABORACION CON MINETAD:</a:t>
            </a:r>
          </a:p>
          <a:p>
            <a:r>
              <a:rPr lang="es-ES" sz="1600" dirty="0" smtClean="0">
                <a:solidFill>
                  <a:prstClr val="black"/>
                </a:solidFill>
              </a:rPr>
              <a:t>- SG </a:t>
            </a:r>
            <a:r>
              <a:rPr lang="es-ES" sz="1600" dirty="0">
                <a:solidFill>
                  <a:prstClr val="black"/>
                </a:solidFill>
              </a:rPr>
              <a:t>SOC. </a:t>
            </a:r>
            <a:r>
              <a:rPr lang="es-ES" sz="1600" dirty="0" smtClean="0">
                <a:solidFill>
                  <a:prstClr val="black"/>
                </a:solidFill>
              </a:rPr>
              <a:t>INFORMACION</a:t>
            </a:r>
          </a:p>
        </p:txBody>
      </p:sp>
      <p:sp>
        <p:nvSpPr>
          <p:cNvPr id="7" name="6 CuadroTexto"/>
          <p:cNvSpPr txBox="1">
            <a:spLocks noChangeArrowheads="1"/>
          </p:cNvSpPr>
          <p:nvPr/>
        </p:nvSpPr>
        <p:spPr bwMode="auto">
          <a:xfrm>
            <a:off x="3419872" y="3340100"/>
            <a:ext cx="1728192" cy="1815882"/>
          </a:xfrm>
          <a:prstGeom prst="rect">
            <a:avLst/>
          </a:prstGeom>
          <a:noFill/>
          <a:ln w="9525">
            <a:solidFill>
              <a:schemeClr val="tx1"/>
            </a:solidFill>
            <a:miter lim="800000"/>
            <a:headEnd/>
            <a:tailEnd/>
          </a:ln>
        </p:spPr>
        <p:txBody>
          <a:bodyPr wrap="square">
            <a:spAutoFit/>
          </a:bodyPr>
          <a:lstStyle/>
          <a:p>
            <a:r>
              <a:rPr lang="es-ES" sz="1600" dirty="0">
                <a:solidFill>
                  <a:srgbClr val="002060"/>
                </a:solidFill>
              </a:rPr>
              <a:t>INTERRELACION CON COMISION EUROPEA Y EEMM</a:t>
            </a:r>
          </a:p>
          <a:p>
            <a:r>
              <a:rPr lang="es-ES" sz="1600" dirty="0">
                <a:solidFill>
                  <a:prstClr val="black"/>
                </a:solidFill>
              </a:rPr>
              <a:t>-RED ACA</a:t>
            </a:r>
          </a:p>
          <a:p>
            <a:r>
              <a:rPr lang="es-ES" sz="1600" dirty="0">
                <a:solidFill>
                  <a:prstClr val="black"/>
                </a:solidFill>
              </a:rPr>
              <a:t>-IMSOC</a:t>
            </a:r>
          </a:p>
          <a:p>
            <a:r>
              <a:rPr lang="es-ES" sz="1600" dirty="0">
                <a:solidFill>
                  <a:prstClr val="black"/>
                </a:solidFill>
              </a:rPr>
              <a:t>-FOOD FRAUD NETWORK</a:t>
            </a:r>
          </a:p>
        </p:txBody>
      </p:sp>
      <p:sp>
        <p:nvSpPr>
          <p:cNvPr id="8" name="7 CuadroTexto"/>
          <p:cNvSpPr txBox="1">
            <a:spLocks noChangeArrowheads="1"/>
          </p:cNvSpPr>
          <p:nvPr/>
        </p:nvSpPr>
        <p:spPr bwMode="auto">
          <a:xfrm>
            <a:off x="3411555" y="5301208"/>
            <a:ext cx="1597025" cy="1323439"/>
          </a:xfrm>
          <a:prstGeom prst="rect">
            <a:avLst/>
          </a:prstGeom>
          <a:noFill/>
          <a:ln w="9525">
            <a:solidFill>
              <a:schemeClr val="tx1"/>
            </a:solidFill>
            <a:miter lim="800000"/>
            <a:headEnd/>
            <a:tailEnd/>
          </a:ln>
        </p:spPr>
        <p:txBody>
          <a:bodyPr>
            <a:spAutoFit/>
          </a:bodyPr>
          <a:lstStyle/>
          <a:p>
            <a:pPr algn="ctr"/>
            <a:r>
              <a:rPr lang="es-ES" sz="1600" dirty="0">
                <a:solidFill>
                  <a:srgbClr val="002060"/>
                </a:solidFill>
              </a:rPr>
              <a:t>CONSEJERIAS AGRARIAS </a:t>
            </a:r>
            <a:endParaRPr lang="es-ES" sz="1600" dirty="0" smtClean="0">
              <a:solidFill>
                <a:srgbClr val="002060"/>
              </a:solidFill>
            </a:endParaRPr>
          </a:p>
          <a:p>
            <a:pPr algn="ctr"/>
            <a:r>
              <a:rPr lang="es-ES" sz="1600" dirty="0" smtClean="0">
                <a:solidFill>
                  <a:srgbClr val="002060"/>
                </a:solidFill>
              </a:rPr>
              <a:t>DE</a:t>
            </a:r>
          </a:p>
          <a:p>
            <a:pPr algn="ctr"/>
            <a:r>
              <a:rPr lang="es-ES" sz="1600" dirty="0" smtClean="0">
                <a:solidFill>
                  <a:srgbClr val="002060"/>
                </a:solidFill>
              </a:rPr>
              <a:t>ESPAÑA </a:t>
            </a:r>
          </a:p>
          <a:p>
            <a:pPr algn="ctr"/>
            <a:r>
              <a:rPr lang="es-ES" sz="1600" dirty="0" smtClean="0">
                <a:solidFill>
                  <a:srgbClr val="002060"/>
                </a:solidFill>
              </a:rPr>
              <a:t>EN </a:t>
            </a:r>
            <a:r>
              <a:rPr lang="es-ES" sz="1600" dirty="0">
                <a:solidFill>
                  <a:srgbClr val="002060"/>
                </a:solidFill>
              </a:rPr>
              <a:t>EMBAJADAS</a:t>
            </a:r>
          </a:p>
        </p:txBody>
      </p:sp>
      <p:sp>
        <p:nvSpPr>
          <p:cNvPr id="9" name="8 CuadroTexto"/>
          <p:cNvSpPr txBox="1">
            <a:spLocks noChangeArrowheads="1"/>
          </p:cNvSpPr>
          <p:nvPr/>
        </p:nvSpPr>
        <p:spPr bwMode="auto">
          <a:xfrm>
            <a:off x="5292080" y="3340100"/>
            <a:ext cx="1597025" cy="1816100"/>
          </a:xfrm>
          <a:prstGeom prst="rect">
            <a:avLst/>
          </a:prstGeom>
          <a:noFill/>
          <a:ln w="9525">
            <a:solidFill>
              <a:schemeClr val="tx1"/>
            </a:solidFill>
            <a:miter lim="800000"/>
            <a:headEnd/>
            <a:tailEnd/>
          </a:ln>
        </p:spPr>
        <p:txBody>
          <a:bodyPr>
            <a:spAutoFit/>
          </a:bodyPr>
          <a:lstStyle/>
          <a:p>
            <a:r>
              <a:rPr lang="es-ES" sz="1600" dirty="0">
                <a:solidFill>
                  <a:srgbClr val="002060"/>
                </a:solidFill>
              </a:rPr>
              <a:t>COLABORACION CON MINECO</a:t>
            </a:r>
          </a:p>
          <a:p>
            <a:r>
              <a:rPr lang="es-ES" sz="1600" dirty="0">
                <a:solidFill>
                  <a:srgbClr val="002060"/>
                </a:solidFill>
              </a:rPr>
              <a:t>SG COMERCIO EXTERIOR:</a:t>
            </a:r>
          </a:p>
          <a:p>
            <a:r>
              <a:rPr lang="es-ES" sz="1600" dirty="0">
                <a:solidFill>
                  <a:prstClr val="black"/>
                </a:solidFill>
              </a:rPr>
              <a:t>-TRATADOS INTERNACION.</a:t>
            </a:r>
          </a:p>
          <a:p>
            <a:r>
              <a:rPr lang="es-ES" sz="1600" dirty="0">
                <a:solidFill>
                  <a:prstClr val="black"/>
                </a:solidFill>
              </a:rPr>
              <a:t>-</a:t>
            </a:r>
            <a:r>
              <a:rPr lang="es-ES" sz="1600" dirty="0" smtClean="0">
                <a:solidFill>
                  <a:prstClr val="black"/>
                </a:solidFill>
              </a:rPr>
              <a:t>OOII</a:t>
            </a:r>
            <a:r>
              <a:rPr lang="es-ES" sz="1600" dirty="0">
                <a:solidFill>
                  <a:prstClr val="black"/>
                </a:solidFill>
              </a:rPr>
              <a:t>.</a:t>
            </a:r>
          </a:p>
        </p:txBody>
      </p:sp>
      <p:sp>
        <p:nvSpPr>
          <p:cNvPr id="10" name="9 CuadroTexto"/>
          <p:cNvSpPr txBox="1">
            <a:spLocks noChangeArrowheads="1"/>
          </p:cNvSpPr>
          <p:nvPr/>
        </p:nvSpPr>
        <p:spPr bwMode="auto">
          <a:xfrm>
            <a:off x="7020271" y="3340100"/>
            <a:ext cx="1870621" cy="1323439"/>
          </a:xfrm>
          <a:prstGeom prst="rect">
            <a:avLst/>
          </a:prstGeom>
          <a:noFill/>
          <a:ln w="9525">
            <a:solidFill>
              <a:schemeClr val="tx1"/>
            </a:solidFill>
            <a:miter lim="800000"/>
            <a:headEnd/>
            <a:tailEnd/>
          </a:ln>
        </p:spPr>
        <p:txBody>
          <a:bodyPr wrap="square">
            <a:spAutoFit/>
          </a:bodyPr>
          <a:lstStyle/>
          <a:p>
            <a:r>
              <a:rPr lang="es-ES" sz="1600" dirty="0">
                <a:solidFill>
                  <a:srgbClr val="002060"/>
                </a:solidFill>
              </a:rPr>
              <a:t>CONVENIOS CON FUERZAS ORDEN PUBLICO:</a:t>
            </a:r>
          </a:p>
          <a:p>
            <a:r>
              <a:rPr lang="es-ES" sz="1600" dirty="0">
                <a:solidFill>
                  <a:prstClr val="black"/>
                </a:solidFill>
              </a:rPr>
              <a:t>-GUARDIA CIVIL</a:t>
            </a:r>
          </a:p>
          <a:p>
            <a:r>
              <a:rPr lang="es-ES" sz="1600" dirty="0">
                <a:solidFill>
                  <a:prstClr val="black"/>
                </a:solidFill>
              </a:rPr>
              <a:t>-POLICIA </a:t>
            </a:r>
            <a:r>
              <a:rPr lang="es-ES" sz="1600" dirty="0" smtClean="0">
                <a:solidFill>
                  <a:prstClr val="black"/>
                </a:solidFill>
              </a:rPr>
              <a:t>NACIONAL</a:t>
            </a:r>
            <a:endParaRPr lang="es-ES" sz="1600" dirty="0">
              <a:solidFill>
                <a:prstClr val="black"/>
              </a:solidFill>
            </a:endParaRPr>
          </a:p>
        </p:txBody>
      </p:sp>
      <p:sp>
        <p:nvSpPr>
          <p:cNvPr id="11" name="10 CuadroTexto"/>
          <p:cNvSpPr txBox="1">
            <a:spLocks noChangeArrowheads="1"/>
          </p:cNvSpPr>
          <p:nvPr/>
        </p:nvSpPr>
        <p:spPr bwMode="auto">
          <a:xfrm>
            <a:off x="5546874" y="5280266"/>
            <a:ext cx="2684462" cy="1077218"/>
          </a:xfrm>
          <a:prstGeom prst="rect">
            <a:avLst/>
          </a:prstGeom>
          <a:noFill/>
          <a:ln w="9525">
            <a:solidFill>
              <a:schemeClr val="tx1"/>
            </a:solidFill>
            <a:miter lim="800000"/>
            <a:headEnd/>
            <a:tailEnd/>
          </a:ln>
        </p:spPr>
        <p:txBody>
          <a:bodyPr>
            <a:spAutoFit/>
          </a:bodyPr>
          <a:lstStyle/>
          <a:p>
            <a:r>
              <a:rPr lang="es-ES" sz="1600" dirty="0" smtClean="0">
                <a:solidFill>
                  <a:srgbClr val="002060"/>
                </a:solidFill>
              </a:rPr>
              <a:t>DENUNCIA DE USOS INDEBIDOS A PLATAFORMAS ON LINE: AMAZON, E-BAY, ALIBABA, WALLAPOP</a:t>
            </a:r>
            <a:endParaRPr lang="es-ES" sz="1600" dirty="0">
              <a:solidFill>
                <a:prstClr val="black"/>
              </a:solidFill>
            </a:endParaRPr>
          </a:p>
        </p:txBody>
      </p:sp>
      <p:sp>
        <p:nvSpPr>
          <p:cNvPr id="12" name="11 CuadroTexto"/>
          <p:cNvSpPr txBox="1">
            <a:spLocks noChangeArrowheads="1"/>
          </p:cNvSpPr>
          <p:nvPr/>
        </p:nvSpPr>
        <p:spPr bwMode="auto">
          <a:xfrm>
            <a:off x="4932040" y="692696"/>
            <a:ext cx="3168352" cy="1815882"/>
          </a:xfrm>
          <a:prstGeom prst="rect">
            <a:avLst/>
          </a:prstGeom>
          <a:noFill/>
          <a:ln w="9525">
            <a:solidFill>
              <a:schemeClr val="tx1"/>
            </a:solidFill>
            <a:miter lim="800000"/>
            <a:headEnd/>
            <a:tailEnd/>
          </a:ln>
        </p:spPr>
        <p:txBody>
          <a:bodyPr wrap="square">
            <a:spAutoFit/>
          </a:bodyPr>
          <a:lstStyle/>
          <a:p>
            <a:r>
              <a:rPr lang="es-ES" sz="1600" dirty="0">
                <a:solidFill>
                  <a:srgbClr val="002060"/>
                </a:solidFill>
              </a:rPr>
              <a:t>DIVULGACION, PROMOCION, FORMACION:</a:t>
            </a:r>
          </a:p>
          <a:p>
            <a:pPr>
              <a:buFontTx/>
              <a:buChar char="-"/>
            </a:pPr>
            <a:r>
              <a:rPr lang="es-ES" sz="1600" dirty="0" smtClean="0">
                <a:solidFill>
                  <a:prstClr val="black"/>
                </a:solidFill>
              </a:rPr>
              <a:t>FORO CALIDAD DIFERENCIADA</a:t>
            </a:r>
            <a:endParaRPr lang="es-ES" sz="1600" dirty="0">
              <a:solidFill>
                <a:prstClr val="black"/>
              </a:solidFill>
            </a:endParaRPr>
          </a:p>
          <a:p>
            <a:pPr>
              <a:buFontTx/>
              <a:buChar char="-"/>
            </a:pPr>
            <a:r>
              <a:rPr lang="es-ES" sz="1600" dirty="0" smtClean="0">
                <a:solidFill>
                  <a:prstClr val="black"/>
                </a:solidFill>
              </a:rPr>
              <a:t>BTSF DE LA UE</a:t>
            </a:r>
            <a:endParaRPr lang="es-ES" sz="1600" dirty="0">
              <a:solidFill>
                <a:prstClr val="black"/>
              </a:solidFill>
            </a:endParaRPr>
          </a:p>
          <a:p>
            <a:pPr>
              <a:buFontTx/>
              <a:buChar char="-"/>
            </a:pPr>
            <a:r>
              <a:rPr lang="es-ES" sz="1600" dirty="0">
                <a:solidFill>
                  <a:prstClr val="black"/>
                </a:solidFill>
              </a:rPr>
              <a:t>CURSOS </a:t>
            </a:r>
            <a:r>
              <a:rPr lang="es-ES" sz="1600" dirty="0" smtClean="0">
                <a:solidFill>
                  <a:prstClr val="black"/>
                </a:solidFill>
              </a:rPr>
              <a:t>AUDITORIA</a:t>
            </a:r>
          </a:p>
          <a:p>
            <a:pPr>
              <a:buFontTx/>
              <a:buChar char="-"/>
            </a:pPr>
            <a:r>
              <a:rPr lang="es-ES" sz="1600" dirty="0" smtClean="0">
                <a:solidFill>
                  <a:prstClr val="black"/>
                </a:solidFill>
              </a:rPr>
              <a:t>CURSOS A GUARDIA CIVIL</a:t>
            </a:r>
          </a:p>
          <a:p>
            <a:pPr>
              <a:buFontTx/>
              <a:buChar char="-"/>
            </a:pPr>
            <a:r>
              <a:rPr lang="es-ES" sz="1600" smtClean="0">
                <a:solidFill>
                  <a:prstClr val="black"/>
                </a:solidFill>
              </a:rPr>
              <a:t>JORNADAS CON OEPM, EUIPO</a:t>
            </a:r>
            <a:endParaRPr lang="es-ES" sz="1600" dirty="0">
              <a:solidFill>
                <a:prstClr val="black"/>
              </a:solidFill>
            </a:endParaRPr>
          </a:p>
        </p:txBody>
      </p:sp>
      <p:pic>
        <p:nvPicPr>
          <p:cNvPr id="15" name="Imagen 1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889105" y="0"/>
            <a:ext cx="2260480" cy="645162"/>
          </a:xfrm>
          <a:prstGeom prst="rect">
            <a:avLst/>
          </a:prstGeom>
        </p:spPr>
      </p:pic>
      <p:sp>
        <p:nvSpPr>
          <p:cNvPr id="14" name="10 CuadroTexto"/>
          <p:cNvSpPr txBox="1">
            <a:spLocks noChangeArrowheads="1"/>
          </p:cNvSpPr>
          <p:nvPr/>
        </p:nvSpPr>
        <p:spPr bwMode="auto">
          <a:xfrm>
            <a:off x="2069324" y="1186191"/>
            <a:ext cx="2684462" cy="1322387"/>
          </a:xfrm>
          <a:prstGeom prst="rect">
            <a:avLst/>
          </a:prstGeom>
          <a:noFill/>
          <a:ln w="9525">
            <a:solidFill>
              <a:schemeClr val="tx1"/>
            </a:solidFill>
            <a:miter lim="800000"/>
            <a:headEnd/>
            <a:tailEnd/>
          </a:ln>
        </p:spPr>
        <p:txBody>
          <a:bodyPr>
            <a:spAutoFit/>
          </a:bodyPr>
          <a:lstStyle/>
          <a:p>
            <a:r>
              <a:rPr lang="es-ES" sz="1600" dirty="0">
                <a:solidFill>
                  <a:srgbClr val="002060"/>
                </a:solidFill>
              </a:rPr>
              <a:t>CONSOLIDAR ESTRUCTURA Y ORGANIZACIÓN SECTORIAL</a:t>
            </a:r>
          </a:p>
          <a:p>
            <a:pPr>
              <a:buFontTx/>
              <a:buChar char="-"/>
            </a:pPr>
            <a:r>
              <a:rPr lang="es-ES" sz="1600" dirty="0">
                <a:solidFill>
                  <a:prstClr val="black"/>
                </a:solidFill>
              </a:rPr>
              <a:t>CECRV</a:t>
            </a:r>
          </a:p>
          <a:p>
            <a:pPr>
              <a:buFontTx/>
              <a:buChar char="-"/>
            </a:pPr>
            <a:r>
              <a:rPr lang="es-ES" sz="1600" dirty="0">
                <a:solidFill>
                  <a:prstClr val="black"/>
                </a:solidFill>
              </a:rPr>
              <a:t>ORIGEN</a:t>
            </a:r>
          </a:p>
          <a:p>
            <a:r>
              <a:rPr lang="es-ES" sz="1600" dirty="0" smtClean="0">
                <a:solidFill>
                  <a:prstClr val="black"/>
                </a:solidFill>
              </a:rPr>
              <a:t>  …</a:t>
            </a:r>
            <a:endParaRPr lang="es-ES" sz="1600" dirty="0">
              <a:solidFill>
                <a:prstClr val="black"/>
              </a:solidFill>
            </a:endParaRPr>
          </a:p>
        </p:txBody>
      </p:sp>
    </p:spTree>
    <p:extLst>
      <p:ext uri="{BB962C8B-B14F-4D97-AF65-F5344CB8AC3E}">
        <p14:creationId xmlns:p14="http://schemas.microsoft.com/office/powerpoint/2010/main" xmlns="" val="3277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ox(i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ox(i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pPr>
              <a:defRPr/>
            </a:pPr>
            <a:fld id="{E5F53FAD-E1EA-4CE6-94A0-34BE51C0A7ED}" type="slidenum">
              <a:rPr lang="es-ES" altLang="en-US"/>
              <a:pPr>
                <a:defRPr/>
              </a:pPr>
              <a:t>34</a:t>
            </a:fld>
            <a:endParaRPr lang="es-ES" altLang="en-US"/>
          </a:p>
        </p:txBody>
      </p:sp>
      <p:sp>
        <p:nvSpPr>
          <p:cNvPr id="31747" name="Rectangle 2"/>
          <p:cNvSpPr>
            <a:spLocks noGrp="1" noChangeArrowheads="1"/>
          </p:cNvSpPr>
          <p:nvPr>
            <p:ph type="title"/>
          </p:nvPr>
        </p:nvSpPr>
        <p:spPr>
          <a:xfrm>
            <a:off x="539750" y="1628775"/>
            <a:ext cx="8229600" cy="6175375"/>
          </a:xfrm>
        </p:spPr>
        <p:txBody>
          <a:bodyPr>
            <a:normAutofit fontScale="90000"/>
          </a:bodyPr>
          <a:lstStyle/>
          <a:p>
            <a:pPr eaLnBrk="1" hangingPunct="1"/>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1900" b="1" smtClean="0"/>
              <a:t/>
            </a:r>
            <a:br>
              <a:rPr lang="es-ES_tradnl" sz="1900" b="1" smtClean="0"/>
            </a:br>
            <a:r>
              <a:rPr lang="es-ES_tradnl" sz="2500" b="1" smtClean="0"/>
              <a:t/>
            </a:r>
            <a:br>
              <a:rPr lang="es-ES_tradnl" sz="2500" b="1" smtClean="0"/>
            </a:br>
            <a:r>
              <a:rPr lang="es-ES_tradnl" sz="3400" smtClean="0"/>
              <a:t/>
            </a:r>
            <a:br>
              <a:rPr lang="es-ES_tradnl" sz="3400" smtClean="0"/>
            </a:br>
            <a:r>
              <a:rPr lang="es-ES_tradnl" sz="3400" smtClean="0"/>
              <a:t/>
            </a:r>
            <a:br>
              <a:rPr lang="es-ES_tradnl" sz="3400" smtClean="0"/>
            </a:br>
            <a:r>
              <a:rPr lang="es-ES_tradnl" smtClean="0"/>
              <a:t/>
            </a:r>
            <a:br>
              <a:rPr lang="es-ES_tradnl" smtClean="0"/>
            </a:br>
            <a:r>
              <a:rPr lang="es-ES_tradnl" smtClean="0"/>
              <a:t/>
            </a:r>
            <a:br>
              <a:rPr lang="es-ES_tradnl" smtClean="0"/>
            </a:br>
            <a:r>
              <a:rPr lang="es-ES_tradnl" smtClean="0"/>
              <a:t/>
            </a:r>
            <a:br>
              <a:rPr lang="es-ES_tradnl" smtClean="0"/>
            </a:br>
            <a:endParaRPr lang="es-ES" smtClean="0"/>
          </a:p>
        </p:txBody>
      </p:sp>
      <p:sp>
        <p:nvSpPr>
          <p:cNvPr id="31748" name="Rectangle 3"/>
          <p:cNvSpPr>
            <a:spLocks noGrp="1" noChangeArrowheads="1"/>
          </p:cNvSpPr>
          <p:nvPr>
            <p:ph type="body" idx="1"/>
          </p:nvPr>
        </p:nvSpPr>
        <p:spPr>
          <a:xfrm>
            <a:off x="26369" y="1395540"/>
            <a:ext cx="8229600" cy="5328369"/>
          </a:xfrm>
        </p:spPr>
        <p:txBody>
          <a:bodyPr>
            <a:normAutofit fontScale="25000" lnSpcReduction="20000"/>
          </a:bodyPr>
          <a:lstStyle/>
          <a:p>
            <a:pPr marL="609600" indent="-609600" eaLnBrk="1" hangingPunct="1">
              <a:lnSpc>
                <a:spcPct val="80000"/>
              </a:lnSpc>
              <a:buFont typeface="Wingdings" charset="2"/>
              <a:buNone/>
            </a:pPr>
            <a:r>
              <a:rPr lang="es-ES_tradnl" sz="2100" b="1" dirty="0" smtClean="0"/>
              <a:t>   </a:t>
            </a:r>
          </a:p>
          <a:p>
            <a:pPr marL="609600" indent="-609600" eaLnBrk="1" hangingPunct="1">
              <a:lnSpc>
                <a:spcPct val="80000"/>
              </a:lnSpc>
              <a:buFont typeface="Wingdings" charset="2"/>
              <a:buNone/>
            </a:pPr>
            <a:r>
              <a:rPr lang="es-ES_tradnl" sz="2400" dirty="0" smtClean="0"/>
              <a:t>	</a:t>
            </a:r>
          </a:p>
          <a:p>
            <a:pPr marL="609600" indent="-609600">
              <a:lnSpc>
                <a:spcPct val="80000"/>
              </a:lnSpc>
              <a:buNone/>
            </a:pPr>
            <a:r>
              <a:rPr lang="es-ES" sz="9600" dirty="0" smtClean="0">
                <a:latin typeface="Arial" charset="0"/>
              </a:rPr>
              <a:t>Protección y </a:t>
            </a:r>
            <a:r>
              <a:rPr lang="es-ES" sz="9600" b="1" dirty="0" smtClean="0">
                <a:latin typeface="Arial" charset="0"/>
              </a:rPr>
              <a:t>relaciones entre marcas y DOP/IGP:</a:t>
            </a:r>
          </a:p>
          <a:p>
            <a:pPr marL="609600" indent="-609600">
              <a:lnSpc>
                <a:spcPct val="80000"/>
              </a:lnSpc>
              <a:buNone/>
            </a:pPr>
            <a:endParaRPr lang="es-ES" sz="2400" b="1" dirty="0" smtClean="0">
              <a:latin typeface="Arial" charset="0"/>
            </a:endParaRPr>
          </a:p>
          <a:p>
            <a:pPr marL="609600" indent="-609600">
              <a:lnSpc>
                <a:spcPct val="80000"/>
              </a:lnSpc>
              <a:buNone/>
            </a:pPr>
            <a:endParaRPr lang="es-ES" sz="2400" b="1" dirty="0" smtClean="0">
              <a:latin typeface="Arial" charset="0"/>
            </a:endParaRPr>
          </a:p>
          <a:p>
            <a:pPr marL="609600" indent="-609600" eaLnBrk="1" hangingPunct="1">
              <a:lnSpc>
                <a:spcPct val="80000"/>
              </a:lnSpc>
              <a:buFont typeface="Wingdings" charset="2"/>
              <a:buNone/>
            </a:pPr>
            <a:r>
              <a:rPr lang="es-ES_tradnl" sz="8000" dirty="0" smtClean="0">
                <a:latin typeface="Arial" pitchFamily="34" charset="0"/>
                <a:cs typeface="Arial" pitchFamily="34" charset="0"/>
              </a:rPr>
              <a:t>La protección a efectos del </a:t>
            </a:r>
            <a:r>
              <a:rPr lang="es-ES_tradnl" sz="8000" b="1" dirty="0" smtClean="0">
                <a:latin typeface="Arial" pitchFamily="34" charset="0"/>
                <a:cs typeface="Arial" pitchFamily="34" charset="0"/>
              </a:rPr>
              <a:t>registro de nuevas marcas </a:t>
            </a:r>
            <a:r>
              <a:rPr lang="es-ES_tradnl" sz="8000" dirty="0" smtClean="0">
                <a:latin typeface="Arial" pitchFamily="34" charset="0"/>
                <a:cs typeface="Arial" pitchFamily="34" charset="0"/>
              </a:rPr>
              <a:t>aplica:</a:t>
            </a:r>
          </a:p>
          <a:p>
            <a:pPr marL="609600" indent="-609600" eaLnBrk="1" hangingPunct="1">
              <a:lnSpc>
                <a:spcPct val="80000"/>
              </a:lnSpc>
              <a:buFont typeface="Wingdings" charset="2"/>
              <a:buNone/>
            </a:pPr>
            <a:endParaRPr lang="es-ES_tradnl" sz="8000" dirty="0" smtClean="0">
              <a:latin typeface="Arial" pitchFamily="34" charset="0"/>
              <a:cs typeface="Arial" pitchFamily="34" charset="0"/>
            </a:endParaRPr>
          </a:p>
          <a:p>
            <a:pPr marL="609600" indent="-609600" eaLnBrk="1" hangingPunct="1">
              <a:lnSpc>
                <a:spcPct val="80000"/>
              </a:lnSpc>
              <a:buFont typeface="Wingdings" charset="2"/>
              <a:buNone/>
            </a:pPr>
            <a:r>
              <a:rPr lang="es-ES_tradnl" sz="8000" b="1" u="sng" dirty="0" smtClean="0">
                <a:solidFill>
                  <a:srgbClr val="FF0000"/>
                </a:solidFill>
                <a:latin typeface="Arial" pitchFamily="34" charset="0"/>
                <a:cs typeface="Arial" pitchFamily="34" charset="0"/>
              </a:rPr>
              <a:t>Fecha</a:t>
            </a:r>
            <a:r>
              <a:rPr lang="es-ES_tradnl" sz="8000" dirty="0" smtClean="0">
                <a:latin typeface="Arial" pitchFamily="34" charset="0"/>
                <a:cs typeface="Arial" pitchFamily="34" charset="0"/>
              </a:rPr>
              <a:t>: </a:t>
            </a:r>
          </a:p>
          <a:p>
            <a:pPr marL="609600" indent="-609600" eaLnBrk="1" hangingPunct="1">
              <a:lnSpc>
                <a:spcPct val="170000"/>
              </a:lnSpc>
              <a:buFont typeface="Wingdings" charset="2"/>
              <a:buNone/>
            </a:pPr>
            <a:r>
              <a:rPr lang="es-ES_tradnl" sz="8000" dirty="0" smtClean="0">
                <a:latin typeface="Arial" pitchFamily="34" charset="0"/>
                <a:cs typeface="Arial" pitchFamily="34" charset="0"/>
              </a:rPr>
              <a:t>	Art. 14.1.: A partir de la fecha de presentación a la Comisión de la solicitud de registro de la denominación de origen o la indicación geográfica</a:t>
            </a:r>
          </a:p>
          <a:p>
            <a:pPr marL="609600" indent="-609600" eaLnBrk="1" hangingPunct="1">
              <a:lnSpc>
                <a:spcPct val="170000"/>
              </a:lnSpc>
              <a:buFont typeface="Wingdings" charset="2"/>
              <a:buNone/>
            </a:pPr>
            <a:r>
              <a:rPr lang="es-ES_tradnl" sz="8000" b="1" u="sng" dirty="0" smtClean="0">
                <a:solidFill>
                  <a:srgbClr val="FF0000"/>
                </a:solidFill>
                <a:latin typeface="Arial" pitchFamily="34" charset="0"/>
                <a:cs typeface="Arial" pitchFamily="34" charset="0"/>
              </a:rPr>
              <a:t>Ámbito de aplicación</a:t>
            </a:r>
            <a:r>
              <a:rPr lang="es-ES_tradnl" sz="8000" dirty="0" smtClean="0">
                <a:latin typeface="Arial" pitchFamily="34" charset="0"/>
                <a:cs typeface="Arial" pitchFamily="34" charset="0"/>
              </a:rPr>
              <a:t>:</a:t>
            </a:r>
          </a:p>
          <a:p>
            <a:pPr marL="609600" indent="-609600" eaLnBrk="1" hangingPunct="1">
              <a:lnSpc>
                <a:spcPct val="170000"/>
              </a:lnSpc>
              <a:buFont typeface="Wingdings" charset="2"/>
              <a:buNone/>
            </a:pPr>
            <a:r>
              <a:rPr lang="es-ES_tradnl" sz="8000" dirty="0" smtClean="0">
                <a:latin typeface="Arial" pitchFamily="34" charset="0"/>
                <a:cs typeface="Arial" pitchFamily="34" charset="0"/>
              </a:rPr>
              <a:t>		Productos comparables: </a:t>
            </a:r>
          </a:p>
          <a:p>
            <a:pPr marL="609600" indent="-609600" eaLnBrk="1" hangingPunct="1">
              <a:lnSpc>
                <a:spcPct val="170000"/>
              </a:lnSpc>
              <a:buFont typeface="Wingdings" charset="2"/>
              <a:buNone/>
            </a:pPr>
            <a:r>
              <a:rPr lang="es-ES_tradnl" sz="8000" dirty="0" smtClean="0">
                <a:latin typeface="Arial" pitchFamily="34" charset="0"/>
                <a:cs typeface="Arial" pitchFamily="34" charset="0"/>
              </a:rPr>
              <a:t>			</a:t>
            </a:r>
            <a:r>
              <a:rPr lang="es-ES_tradnl" sz="8000" b="1" dirty="0" smtClean="0">
                <a:latin typeface="Arial" pitchFamily="34" charset="0"/>
                <a:cs typeface="Arial" pitchFamily="34" charset="0"/>
              </a:rPr>
              <a:t>Clases 29</a:t>
            </a:r>
            <a:r>
              <a:rPr lang="es-ES_tradnl" sz="8000" b="1" smtClean="0">
                <a:latin typeface="Arial" pitchFamily="34" charset="0"/>
                <a:cs typeface="Arial" pitchFamily="34" charset="0"/>
              </a:rPr>
              <a:t>, 30, 31 y 33 </a:t>
            </a:r>
            <a:r>
              <a:rPr lang="es-ES_tradnl" sz="8000" dirty="0" smtClean="0">
                <a:latin typeface="Arial" pitchFamily="34" charset="0"/>
                <a:cs typeface="Arial" pitchFamily="34" charset="0"/>
              </a:rPr>
              <a:t>Clasificación de Niza</a:t>
            </a:r>
          </a:p>
          <a:p>
            <a:pPr marL="609600" indent="-609600" eaLnBrk="1" hangingPunct="1">
              <a:lnSpc>
                <a:spcPct val="170000"/>
              </a:lnSpc>
              <a:buFont typeface="Wingdings" charset="2"/>
              <a:buNone/>
            </a:pPr>
            <a:r>
              <a:rPr lang="es-ES_tradnl" sz="8000" dirty="0" smtClean="0">
                <a:latin typeface="Arial" pitchFamily="34" charset="0"/>
                <a:cs typeface="Arial" pitchFamily="34" charset="0"/>
              </a:rPr>
              <a:t>		Servicios: </a:t>
            </a:r>
          </a:p>
          <a:p>
            <a:pPr marL="609600" indent="-609600" eaLnBrk="1" hangingPunct="1">
              <a:lnSpc>
                <a:spcPct val="170000"/>
              </a:lnSpc>
              <a:buFont typeface="Wingdings" charset="2"/>
              <a:buNone/>
            </a:pPr>
            <a:r>
              <a:rPr lang="es-ES_tradnl" sz="8000" dirty="0" smtClean="0">
                <a:latin typeface="Arial" pitchFamily="34" charset="0"/>
                <a:cs typeface="Arial" pitchFamily="34" charset="0"/>
              </a:rPr>
              <a:t>			</a:t>
            </a:r>
            <a:r>
              <a:rPr lang="es-ES_tradnl" sz="8000" b="1" dirty="0" smtClean="0">
                <a:latin typeface="Arial" pitchFamily="34" charset="0"/>
                <a:cs typeface="Arial" pitchFamily="34" charset="0"/>
              </a:rPr>
              <a:t>Clase 35</a:t>
            </a:r>
            <a:r>
              <a:rPr lang="es-ES_tradnl" sz="8000" dirty="0" smtClean="0">
                <a:latin typeface="Arial" pitchFamily="34" charset="0"/>
                <a:cs typeface="Arial" pitchFamily="34" charset="0"/>
              </a:rPr>
              <a:t>, </a:t>
            </a:r>
            <a:r>
              <a:rPr lang="es-ES_tradnl" sz="8000" b="1" dirty="0" smtClean="0">
                <a:latin typeface="Arial" pitchFamily="34" charset="0"/>
                <a:cs typeface="Arial" pitchFamily="34" charset="0"/>
              </a:rPr>
              <a:t>42 y 43</a:t>
            </a:r>
            <a:endParaRPr lang="es-ES_tradnl" sz="8000" dirty="0" smtClean="0">
              <a:latin typeface="Arial" pitchFamily="34" charset="0"/>
              <a:cs typeface="Arial" pitchFamily="34" charset="0"/>
            </a:endParaRPr>
          </a:p>
          <a:p>
            <a:pPr marL="609600" indent="-609600" eaLnBrk="1" hangingPunct="1">
              <a:lnSpc>
                <a:spcPct val="170000"/>
              </a:lnSpc>
              <a:buFont typeface="Wingdings" charset="2"/>
              <a:buNone/>
            </a:pPr>
            <a:r>
              <a:rPr lang="es-ES_tradnl" sz="3600" dirty="0" smtClean="0">
                <a:latin typeface="Arial" pitchFamily="34" charset="0"/>
                <a:cs typeface="Arial" pitchFamily="34" charset="0"/>
              </a:rPr>
              <a:t>		</a:t>
            </a:r>
          </a:p>
          <a:p>
            <a:pPr marL="609600" indent="-609600" eaLnBrk="1" hangingPunct="1">
              <a:lnSpc>
                <a:spcPct val="80000"/>
              </a:lnSpc>
              <a:buFont typeface="Wingdings" charset="2"/>
              <a:buNone/>
            </a:pPr>
            <a:endParaRPr lang="es-ES_tradnl" sz="2100" dirty="0" smtClean="0"/>
          </a:p>
          <a:p>
            <a:pPr marL="609600" indent="-609600" eaLnBrk="1" hangingPunct="1">
              <a:lnSpc>
                <a:spcPct val="80000"/>
              </a:lnSpc>
              <a:buFont typeface="Wingdings" charset="2"/>
              <a:buNone/>
            </a:pPr>
            <a:r>
              <a:rPr lang="es-ES_tradnl" sz="1900" dirty="0" smtClean="0"/>
              <a:t/>
            </a:r>
            <a:br>
              <a:rPr lang="es-ES_tradnl" sz="1900" dirty="0" smtClean="0"/>
            </a:br>
            <a:r>
              <a:rPr lang="es-ES_tradnl" sz="1900" b="1" dirty="0" smtClean="0"/>
              <a:t/>
            </a:r>
            <a:br>
              <a:rPr lang="es-ES_tradnl" sz="1900" b="1" dirty="0" smtClean="0"/>
            </a:br>
            <a:endParaRPr lang="es-ES" sz="1900" b="1" dirty="0" smtClean="0"/>
          </a:p>
          <a:p>
            <a:pPr marL="609600" indent="-609600" eaLnBrk="1" hangingPunct="1">
              <a:lnSpc>
                <a:spcPct val="80000"/>
              </a:lnSpc>
              <a:buFont typeface="Wingdings" charset="2"/>
              <a:buNone/>
            </a:pPr>
            <a:r>
              <a:rPr lang="es-ES_tradnl" sz="1900" dirty="0" smtClean="0"/>
              <a:t>   </a:t>
            </a:r>
            <a:endParaRPr lang="es-ES" sz="1900" dirty="0" smtClean="0"/>
          </a:p>
        </p:txBody>
      </p:sp>
      <p:sp>
        <p:nvSpPr>
          <p:cNvPr id="156676" name="Rectangle 4"/>
          <p:cNvSpPr>
            <a:spLocks noChangeArrowheads="1"/>
          </p:cNvSpPr>
          <p:nvPr/>
        </p:nvSpPr>
        <p:spPr bwMode="auto">
          <a:xfrm>
            <a:off x="200025" y="557213"/>
            <a:ext cx="8569325" cy="1477328"/>
          </a:xfrm>
          <a:prstGeom prst="rect">
            <a:avLst/>
          </a:prstGeom>
          <a:noFill/>
          <a:ln w="9525">
            <a:noFill/>
            <a:miter lim="800000"/>
            <a:headEnd/>
            <a:tailEnd/>
          </a:ln>
          <a:effectLst/>
        </p:spPr>
        <p:txBody>
          <a:bodyPr>
            <a:spAutoFit/>
          </a:bodyPr>
          <a:lstStyle/>
          <a:p>
            <a:pPr lvl="0">
              <a:spcBef>
                <a:spcPts val="1200"/>
              </a:spcBef>
              <a:spcAft>
                <a:spcPts val="1200"/>
              </a:spcAft>
              <a:defRPr/>
            </a:pPr>
            <a:r>
              <a:rPr lang="es-ES" sz="2800" b="1" dirty="0" smtClean="0">
                <a:solidFill>
                  <a:srgbClr val="0000CC"/>
                </a:solidFill>
                <a:latin typeface="Arial" pitchFamily="34" charset="0"/>
                <a:cs typeface="Arial" pitchFamily="34" charset="0"/>
              </a:rPr>
              <a:t>Principios básicos de los regímenes de calidad</a:t>
            </a:r>
            <a:br>
              <a:rPr lang="es-ES" sz="2800" b="1" dirty="0" smtClean="0">
                <a:solidFill>
                  <a:srgbClr val="0000CC"/>
                </a:solidFill>
                <a:latin typeface="Arial" pitchFamily="34" charset="0"/>
                <a:cs typeface="Arial" pitchFamily="34" charset="0"/>
              </a:rPr>
            </a:br>
            <a:r>
              <a:rPr lang="es-ES" sz="2800" b="1" i="1" dirty="0" smtClean="0">
                <a:solidFill>
                  <a:srgbClr val="0000CC"/>
                </a:solidFill>
                <a:latin typeface="Arial" pitchFamily="34" charset="0"/>
                <a:cs typeface="Arial" pitchFamily="34" charset="0"/>
              </a:rPr>
              <a:t>PROTECCIÓN</a:t>
            </a:r>
          </a:p>
          <a:p>
            <a:pPr>
              <a:defRPr/>
            </a:pPr>
            <a:r>
              <a:rPr lang="es-ES" sz="2400" b="1" dirty="0" smtClean="0">
                <a:solidFill>
                  <a:srgbClr val="FF9900"/>
                </a:solidFill>
                <a:effectLst>
                  <a:outerShdw blurRad="38100" dist="38100" dir="2700000" algn="tl">
                    <a:srgbClr val="000000"/>
                  </a:outerShdw>
                </a:effectLst>
                <a:latin typeface="Verdana" pitchFamily="34" charset="0"/>
              </a:rPr>
              <a:t>     </a:t>
            </a:r>
            <a:endParaRPr lang="es-ES" sz="2400" b="1" dirty="0">
              <a:solidFill>
                <a:srgbClr val="FF9900"/>
              </a:solidFill>
              <a:effectLst>
                <a:outerShdw blurRad="38100" dist="38100" dir="2700000" algn="tl">
                  <a:srgbClr val="000000"/>
                </a:outerShdw>
              </a:effectLst>
              <a:latin typeface="Verdana" pitchFamily="34" charset="0"/>
            </a:endParaRPr>
          </a:p>
        </p:txBody>
      </p:sp>
      <p:pic>
        <p:nvPicPr>
          <p:cNvPr id="8" name="Imagen 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876255" y="0"/>
            <a:ext cx="2273329" cy="648829"/>
          </a:xfrm>
          <a:prstGeom prst="rect">
            <a:avLst/>
          </a:prstGeom>
        </p:spPr>
      </p:pic>
    </p:spTree>
    <p:extLst>
      <p:ext uri="{BB962C8B-B14F-4D97-AF65-F5344CB8AC3E}">
        <p14:creationId xmlns:p14="http://schemas.microsoft.com/office/powerpoint/2010/main" xmlns="" val="203384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836712"/>
            <a:ext cx="7571184" cy="580926"/>
          </a:xfrm>
        </p:spPr>
        <p:txBody>
          <a:bodyPr>
            <a:noAutofit/>
          </a:bodyPr>
          <a:lstStyle/>
          <a:p>
            <a:r>
              <a:rPr lang="es-ES" sz="2400" b="1" dirty="0">
                <a:solidFill>
                  <a:srgbClr val="0000CC"/>
                </a:solidFill>
                <a:latin typeface="Arial" pitchFamily="34" charset="0"/>
                <a:ea typeface="+mn-ea"/>
                <a:cs typeface="Arial" pitchFamily="34" charset="0"/>
              </a:rPr>
              <a:t>Protección internacional de las </a:t>
            </a:r>
            <a:r>
              <a:rPr lang="es-ES" sz="2400" b="1" dirty="0" err="1">
                <a:solidFill>
                  <a:srgbClr val="0000CC"/>
                </a:solidFill>
                <a:latin typeface="Arial" pitchFamily="34" charset="0"/>
                <a:ea typeface="+mn-ea"/>
                <a:cs typeface="Arial" pitchFamily="34" charset="0"/>
              </a:rPr>
              <a:t>DOPs</a:t>
            </a:r>
            <a:r>
              <a:rPr lang="es-ES" sz="2400" b="1" dirty="0">
                <a:solidFill>
                  <a:srgbClr val="0000CC"/>
                </a:solidFill>
                <a:latin typeface="Arial" pitchFamily="34" charset="0"/>
                <a:ea typeface="+mn-ea"/>
                <a:cs typeface="Arial" pitchFamily="34" charset="0"/>
              </a:rPr>
              <a:t> e </a:t>
            </a:r>
            <a:r>
              <a:rPr lang="es-ES" sz="2400" b="1" dirty="0" err="1">
                <a:solidFill>
                  <a:srgbClr val="0000CC"/>
                </a:solidFill>
                <a:latin typeface="Arial" pitchFamily="34" charset="0"/>
                <a:ea typeface="+mn-ea"/>
                <a:cs typeface="Arial" pitchFamily="34" charset="0"/>
              </a:rPr>
              <a:t>IGPs</a:t>
            </a:r>
            <a:endParaRPr lang="es-ES" sz="2400" b="1" dirty="0">
              <a:solidFill>
                <a:srgbClr val="0000CC"/>
              </a:solidFill>
              <a:latin typeface="Arial" pitchFamily="34" charset="0"/>
              <a:ea typeface="+mn-ea"/>
              <a:cs typeface="Arial" pitchFamily="34" charset="0"/>
            </a:endParaRPr>
          </a:p>
        </p:txBody>
      </p:sp>
      <p:sp>
        <p:nvSpPr>
          <p:cNvPr id="3" name="Marcador de contenido 2"/>
          <p:cNvSpPr>
            <a:spLocks noGrp="1"/>
          </p:cNvSpPr>
          <p:nvPr>
            <p:ph idx="1"/>
          </p:nvPr>
        </p:nvSpPr>
        <p:spPr/>
        <p:txBody>
          <a:bodyPr>
            <a:normAutofit lnSpcReduction="10000"/>
          </a:bodyPr>
          <a:lstStyle/>
          <a:p>
            <a:pPr marL="0" indent="0">
              <a:buNone/>
            </a:pPr>
            <a:r>
              <a:rPr lang="es-ES" sz="1800" dirty="0" smtClean="0">
                <a:latin typeface="Arial" panose="020B0604020202020204" pitchFamily="34" charset="0"/>
                <a:cs typeface="Arial" panose="020B0604020202020204" pitchFamily="34" charset="0"/>
              </a:rPr>
              <a:t>La protección internacional de las </a:t>
            </a:r>
            <a:r>
              <a:rPr lang="es-ES" sz="1800" dirty="0" err="1" smtClean="0">
                <a:latin typeface="Arial" panose="020B0604020202020204" pitchFamily="34" charset="0"/>
                <a:cs typeface="Arial" panose="020B0604020202020204" pitchFamily="34" charset="0"/>
              </a:rPr>
              <a:t>DOPs</a:t>
            </a:r>
            <a:r>
              <a:rPr lang="es-ES" sz="1800" dirty="0" smtClean="0">
                <a:latin typeface="Arial" panose="020B0604020202020204" pitchFamily="34" charset="0"/>
                <a:cs typeface="Arial" panose="020B0604020202020204" pitchFamily="34" charset="0"/>
              </a:rPr>
              <a:t>/</a:t>
            </a:r>
            <a:r>
              <a:rPr lang="es-ES" sz="1800" dirty="0" err="1" smtClean="0">
                <a:latin typeface="Arial" panose="020B0604020202020204" pitchFamily="34" charset="0"/>
                <a:cs typeface="Arial" panose="020B0604020202020204" pitchFamily="34" charset="0"/>
              </a:rPr>
              <a:t>IGPs</a:t>
            </a:r>
            <a:r>
              <a:rPr lang="es-ES" sz="1800" dirty="0" smtClean="0">
                <a:latin typeface="Arial" panose="020B0604020202020204" pitchFamily="34" charset="0"/>
                <a:cs typeface="Arial" panose="020B0604020202020204" pitchFamily="34" charset="0"/>
              </a:rPr>
              <a:t> se concreta:</a:t>
            </a:r>
          </a:p>
          <a:p>
            <a:pPr marL="0" indent="0">
              <a:buNone/>
            </a:pPr>
            <a:endParaRPr lang="es-ES" sz="1800" dirty="0">
              <a:latin typeface="Arial" panose="020B0604020202020204" pitchFamily="34" charset="0"/>
              <a:cs typeface="Arial" panose="020B0604020202020204" pitchFamily="34" charset="0"/>
            </a:endParaRPr>
          </a:p>
          <a:p>
            <a:r>
              <a:rPr lang="es-ES" sz="1800" b="1" dirty="0" smtClean="0">
                <a:latin typeface="Arial" panose="020B0604020202020204" pitchFamily="34" charset="0"/>
                <a:cs typeface="Arial" panose="020B0604020202020204" pitchFamily="34" charset="0"/>
              </a:rPr>
              <a:t>ACUERDOS UE-TERCEROS PAÍSES</a:t>
            </a:r>
          </a:p>
          <a:p>
            <a:pPr marL="0" indent="0">
              <a:buNone/>
            </a:pPr>
            <a:r>
              <a:rPr lang="es-ES" sz="18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hlinkClick r:id="rId3"/>
              </a:rPr>
              <a:t>https://ec.europa.eu/agriculture/gi-international_es</a:t>
            </a:r>
            <a:endParaRPr lang="es-ES" sz="1800" dirty="0" smtClean="0">
              <a:latin typeface="Arial" panose="020B0604020202020204" pitchFamily="34" charset="0"/>
              <a:cs typeface="Arial" panose="020B0604020202020204" pitchFamily="34" charset="0"/>
            </a:endParaRPr>
          </a:p>
          <a:p>
            <a:pPr marL="0" indent="0">
              <a:buNone/>
            </a:pPr>
            <a:r>
              <a:rPr lang="es-ES" sz="1800" dirty="0">
                <a:latin typeface="Arial" panose="020B0604020202020204" pitchFamily="34" charset="0"/>
                <a:cs typeface="Arial" panose="020B0604020202020204" pitchFamily="34" charset="0"/>
              </a:rPr>
              <a:t> </a:t>
            </a:r>
          </a:p>
          <a:p>
            <a:r>
              <a:rPr lang="es-ES" sz="1800" b="1" dirty="0" smtClean="0">
                <a:latin typeface="Arial" panose="020B0604020202020204" pitchFamily="34" charset="0"/>
                <a:cs typeface="Arial" panose="020B0604020202020204" pitchFamily="34" charset="0"/>
              </a:rPr>
              <a:t>ACUERDO ADPIC DE LA OMC</a:t>
            </a:r>
            <a:r>
              <a:rPr lang="es-ES" sz="1800" dirty="0" smtClean="0">
                <a:latin typeface="Arial" panose="020B0604020202020204" pitchFamily="34" charset="0"/>
                <a:cs typeface="Arial" panose="020B0604020202020204" pitchFamily="34" charset="0"/>
              </a:rPr>
              <a:t> (Artículos 22 y 23)</a:t>
            </a:r>
          </a:p>
          <a:p>
            <a:pPr marL="685800" lvl="1" algn="just">
              <a:spcBef>
                <a:spcPts val="1200"/>
              </a:spcBef>
            </a:pPr>
            <a:r>
              <a:rPr lang="es-ES" sz="1600" dirty="0" smtClean="0">
                <a:latin typeface="Arial" panose="020B0604020202020204" pitchFamily="34" charset="0"/>
                <a:cs typeface="Arial" panose="020B0604020202020204" pitchFamily="34" charset="0"/>
              </a:rPr>
              <a:t>Las Indicaciones Geográficas son aquéllas que identifican un producto como originario o elaborado en el territorio de un Estado Miembro, o en una región, una localidad o un territorio, para los que su calidad, reputación u otra característica son básicamente atribuibles a su origen geográfico. </a:t>
            </a:r>
          </a:p>
          <a:p>
            <a:pPr marL="685800" lvl="1">
              <a:spcBef>
                <a:spcPts val="1200"/>
              </a:spcBef>
            </a:pPr>
            <a:r>
              <a:rPr lang="es-ES" sz="1600" dirty="0" smtClean="0">
                <a:latin typeface="Arial" panose="020B0604020202020204" pitchFamily="34" charset="0"/>
                <a:cs typeface="Arial" panose="020B0604020202020204" pitchFamily="34" charset="0"/>
              </a:rPr>
              <a:t>Protección adicional para las Indicaciones Geográficas de vinos y BBEE.</a:t>
            </a:r>
          </a:p>
          <a:p>
            <a:pPr marL="685800" lvl="1">
              <a:spcBef>
                <a:spcPts val="1200"/>
              </a:spcBef>
            </a:pPr>
            <a:r>
              <a:rPr lang="es-ES" sz="1600" dirty="0" smtClean="0">
                <a:latin typeface="Arial" panose="020B0604020202020204" pitchFamily="34" charset="0"/>
                <a:cs typeface="Arial" panose="020B0604020202020204" pitchFamily="34" charset="0"/>
              </a:rPr>
              <a:t>Temas pendientes:</a:t>
            </a:r>
          </a:p>
          <a:p>
            <a:pPr marL="1085850" lvl="2"/>
            <a:r>
              <a:rPr lang="es-ES" sz="1400" dirty="0" smtClean="0">
                <a:latin typeface="Arial" panose="020B0604020202020204" pitchFamily="34" charset="0"/>
                <a:cs typeface="Arial" panose="020B0604020202020204" pitchFamily="34" charset="0"/>
              </a:rPr>
              <a:t>Procedimiento de notificación y registro de vinos y BBEE.</a:t>
            </a:r>
          </a:p>
          <a:p>
            <a:pPr marL="1085850" lvl="2"/>
            <a:r>
              <a:rPr lang="es-ES" sz="1400" dirty="0" smtClean="0">
                <a:latin typeface="Arial" panose="020B0604020202020204" pitchFamily="34" charset="0"/>
                <a:cs typeface="Arial" panose="020B0604020202020204" pitchFamily="34" charset="0"/>
              </a:rPr>
              <a:t>Ampliación de la protección adicional a las Indicaciones </a:t>
            </a:r>
            <a:r>
              <a:rPr lang="es-ES" sz="1400" dirty="0">
                <a:latin typeface="Arial" panose="020B0604020202020204" pitchFamily="34" charset="0"/>
                <a:cs typeface="Arial" panose="020B0604020202020204" pitchFamily="34" charset="0"/>
              </a:rPr>
              <a:t>Geográficas </a:t>
            </a:r>
            <a:r>
              <a:rPr lang="es-ES" sz="1400" dirty="0" smtClean="0">
                <a:latin typeface="Arial" panose="020B0604020202020204" pitchFamily="34" charset="0"/>
                <a:cs typeface="Arial" panose="020B0604020202020204" pitchFamily="34" charset="0"/>
              </a:rPr>
              <a:t>de productos agroalimentarios. </a:t>
            </a:r>
          </a:p>
        </p:txBody>
      </p:sp>
      <p:pic>
        <p:nvPicPr>
          <p:cNvPr id="5" name="Imagen 4"/>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377466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611188" y="764704"/>
            <a:ext cx="8424862" cy="849313"/>
          </a:xfrm>
          <a:prstGeom prst="rect">
            <a:avLst/>
          </a:prstGeom>
          <a:noFill/>
          <a:ln w="9525">
            <a:noFill/>
            <a:miter lim="800000"/>
            <a:headEnd/>
            <a:tailEnd/>
          </a:ln>
        </p:spPr>
        <p:txBody>
          <a:bodyPr anchor="ctr"/>
          <a:lstStyle/>
          <a:p>
            <a:r>
              <a:rPr lang="es-ES" sz="2400" b="1" dirty="0">
                <a:solidFill>
                  <a:srgbClr val="0000CC"/>
                </a:solidFill>
                <a:latin typeface="Arial" pitchFamily="34" charset="0"/>
                <a:cs typeface="Arial" pitchFamily="34" charset="0"/>
              </a:rPr>
              <a:t>Impacto Socio-económico del reconocimiento</a:t>
            </a:r>
          </a:p>
        </p:txBody>
      </p:sp>
      <p:sp>
        <p:nvSpPr>
          <p:cNvPr id="13315" name="Rectangle 8"/>
          <p:cNvSpPr>
            <a:spLocks noChangeArrowheads="1"/>
          </p:cNvSpPr>
          <p:nvPr/>
        </p:nvSpPr>
        <p:spPr bwMode="auto">
          <a:xfrm>
            <a:off x="539553" y="1628775"/>
            <a:ext cx="7848872" cy="4176713"/>
          </a:xfrm>
          <a:prstGeom prst="rect">
            <a:avLst/>
          </a:prstGeom>
          <a:noFill/>
          <a:ln w="9525">
            <a:noFill/>
            <a:miter lim="800000"/>
            <a:headEnd/>
            <a:tailEnd/>
          </a:ln>
        </p:spPr>
        <p:txBody>
          <a:bodyPr/>
          <a:lstStyle/>
          <a:p>
            <a:pPr marL="533400" indent="-533400">
              <a:spcBef>
                <a:spcPct val="20000"/>
              </a:spcBef>
              <a:buClr>
                <a:schemeClr val="tx1"/>
              </a:buClr>
              <a:buSzPct val="85000"/>
              <a:buFont typeface="Arial" charset="0"/>
              <a:buAutoNum type="arabicPeriod"/>
            </a:pPr>
            <a:r>
              <a:rPr lang="es-ES" sz="2000" dirty="0">
                <a:latin typeface="Arial" pitchFamily="34" charset="0"/>
                <a:cs typeface="Arial" pitchFamily="34" charset="0"/>
              </a:rPr>
              <a:t>Incremento potencial del valor añadido de los </a:t>
            </a:r>
            <a:r>
              <a:rPr lang="es-ES" sz="2000" dirty="0" smtClean="0">
                <a:latin typeface="Arial" pitchFamily="34" charset="0"/>
                <a:cs typeface="Arial" pitchFamily="34" charset="0"/>
              </a:rPr>
              <a:t>productos.</a:t>
            </a:r>
          </a:p>
          <a:p>
            <a:pPr marL="533400" indent="-533400">
              <a:spcBef>
                <a:spcPct val="20000"/>
              </a:spcBef>
              <a:buClr>
                <a:schemeClr val="tx1"/>
              </a:buClr>
              <a:buSzPct val="85000"/>
              <a:buFont typeface="Arial" charset="0"/>
              <a:buAutoNum type="arabicPeriod"/>
            </a:pPr>
            <a:endParaRPr lang="es-ES" sz="2000" dirty="0" smtClean="0">
              <a:latin typeface="Arial" pitchFamily="34" charset="0"/>
              <a:cs typeface="Arial" pitchFamily="34" charset="0"/>
            </a:endParaRPr>
          </a:p>
          <a:p>
            <a:pPr marL="533400" indent="-533400">
              <a:spcBef>
                <a:spcPct val="20000"/>
              </a:spcBef>
              <a:buClr>
                <a:schemeClr val="tx1"/>
              </a:buClr>
              <a:buSzPct val="85000"/>
              <a:buFont typeface="Arial" charset="0"/>
              <a:buAutoNum type="arabicPeriod"/>
            </a:pPr>
            <a:r>
              <a:rPr lang="es-ES" sz="2000" dirty="0" smtClean="0">
                <a:latin typeface="Arial" pitchFamily="34" charset="0"/>
                <a:cs typeface="Arial" pitchFamily="34" charset="0"/>
              </a:rPr>
              <a:t>Diversificación </a:t>
            </a:r>
            <a:r>
              <a:rPr lang="es-ES" sz="2000" dirty="0">
                <a:latin typeface="Arial" pitchFamily="34" charset="0"/>
                <a:cs typeface="Arial" pitchFamily="34" charset="0"/>
              </a:rPr>
              <a:t>de la producción.</a:t>
            </a:r>
          </a:p>
          <a:p>
            <a:pPr marL="533400" indent="-533400">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3400" indent="-533400">
              <a:spcBef>
                <a:spcPct val="20000"/>
              </a:spcBef>
              <a:buClr>
                <a:schemeClr val="tx1"/>
              </a:buClr>
              <a:buSzPct val="85000"/>
              <a:buFont typeface="Wingdings" pitchFamily="2" charset="2"/>
              <a:buAutoNum type="arabicPeriod"/>
            </a:pPr>
            <a:r>
              <a:rPr lang="es-ES" sz="2000" dirty="0" smtClean="0">
                <a:latin typeface="Arial" pitchFamily="34" charset="0"/>
                <a:cs typeface="Arial" pitchFamily="34" charset="0"/>
              </a:rPr>
              <a:t>Potencial para satisfacer las demandas de los consumidores.</a:t>
            </a:r>
          </a:p>
          <a:p>
            <a:pPr marL="533400" indent="-533400">
              <a:spcBef>
                <a:spcPct val="20000"/>
              </a:spcBef>
              <a:buClr>
                <a:schemeClr val="tx1"/>
              </a:buClr>
              <a:buSzPct val="85000"/>
              <a:buFont typeface="Wingdings" pitchFamily="2" charset="2"/>
              <a:buAutoNum type="arabicPeriod"/>
            </a:pPr>
            <a:endParaRPr lang="es-ES" sz="2000" dirty="0" smtClean="0">
              <a:latin typeface="Arial" pitchFamily="34" charset="0"/>
              <a:cs typeface="Arial" pitchFamily="34" charset="0"/>
            </a:endParaRPr>
          </a:p>
          <a:p>
            <a:pPr marL="533400" indent="-533400">
              <a:spcBef>
                <a:spcPct val="20000"/>
              </a:spcBef>
              <a:buClr>
                <a:schemeClr val="tx1"/>
              </a:buClr>
              <a:buSzPct val="85000"/>
              <a:buFont typeface="Wingdings" pitchFamily="2" charset="2"/>
              <a:buAutoNum type="arabicPeriod"/>
            </a:pPr>
            <a:r>
              <a:rPr lang="es-ES" sz="2000" dirty="0" smtClean="0">
                <a:latin typeface="Arial" pitchFamily="34" charset="0"/>
                <a:cs typeface="Arial" pitchFamily="34" charset="0"/>
              </a:rPr>
              <a:t>Desarrollo </a:t>
            </a:r>
            <a:r>
              <a:rPr lang="es-ES" sz="2000" dirty="0">
                <a:latin typeface="Arial" pitchFamily="34" charset="0"/>
                <a:cs typeface="Arial" pitchFamily="34" charset="0"/>
              </a:rPr>
              <a:t>de las zonas rurales.</a:t>
            </a:r>
          </a:p>
          <a:p>
            <a:pPr marL="533400" indent="-533400">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3400" indent="-533400">
              <a:spcBef>
                <a:spcPct val="20000"/>
              </a:spcBef>
              <a:buClr>
                <a:schemeClr val="tx1"/>
              </a:buClr>
              <a:buSzPct val="85000"/>
              <a:buFont typeface="Wingdings" pitchFamily="2" charset="2"/>
              <a:buAutoNum type="arabicPeriod"/>
            </a:pPr>
            <a:r>
              <a:rPr lang="es-ES" sz="2000" dirty="0">
                <a:latin typeface="Arial" pitchFamily="34" charset="0"/>
                <a:cs typeface="Arial" pitchFamily="34" charset="0"/>
              </a:rPr>
              <a:t>Fomento de la utilización de recursos genéticos autóctonos.</a:t>
            </a:r>
          </a:p>
          <a:p>
            <a:pPr marL="533400" indent="-533400">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3400" indent="-533400">
              <a:spcBef>
                <a:spcPct val="20000"/>
              </a:spcBef>
              <a:buClr>
                <a:schemeClr val="tx1"/>
              </a:buClr>
              <a:buSzPct val="85000"/>
              <a:buFont typeface="Wingdings" pitchFamily="2" charset="2"/>
              <a:buAutoNum type="arabicPeriod"/>
            </a:pPr>
            <a:r>
              <a:rPr lang="es-ES" sz="2000" dirty="0">
                <a:latin typeface="Arial" pitchFamily="34" charset="0"/>
                <a:cs typeface="Arial" pitchFamily="34" charset="0"/>
              </a:rPr>
              <a:t>Valorización, conservación y perpetuación del rico patrimonio gastronómico y cultural.</a:t>
            </a:r>
          </a:p>
          <a:p>
            <a:pPr marL="533400" indent="-533400">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p:txBody>
      </p:sp>
      <p:pic>
        <p:nvPicPr>
          <p:cNvPr id="6" name="Imagen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899620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ChangeArrowheads="1"/>
          </p:cNvSpPr>
          <p:nvPr/>
        </p:nvSpPr>
        <p:spPr bwMode="auto">
          <a:xfrm>
            <a:off x="285720" y="214290"/>
            <a:ext cx="6769100" cy="849313"/>
          </a:xfrm>
          <a:prstGeom prst="rect">
            <a:avLst/>
          </a:prstGeom>
          <a:noFill/>
          <a:ln w="9525">
            <a:noFill/>
            <a:miter lim="800000"/>
            <a:headEnd/>
            <a:tailEnd/>
          </a:ln>
        </p:spPr>
        <p:txBody>
          <a:bodyPr anchor="ctr"/>
          <a:lstStyle/>
          <a:p>
            <a:r>
              <a:rPr lang="es-ES" sz="2400" b="1" dirty="0">
                <a:solidFill>
                  <a:srgbClr val="0000CC"/>
                </a:solidFill>
                <a:latin typeface="Arial" pitchFamily="34" charset="0"/>
                <a:cs typeface="Arial" pitchFamily="34" charset="0"/>
              </a:rPr>
              <a:t>Condicionantes del </a:t>
            </a:r>
            <a:r>
              <a:rPr lang="es-ES" sz="2400" b="1" dirty="0" smtClean="0">
                <a:solidFill>
                  <a:srgbClr val="0000CC"/>
                </a:solidFill>
                <a:latin typeface="Arial" pitchFamily="34" charset="0"/>
                <a:cs typeface="Arial" pitchFamily="34" charset="0"/>
              </a:rPr>
              <a:t>reconocimiento </a:t>
            </a:r>
          </a:p>
          <a:p>
            <a:r>
              <a:rPr lang="es-ES" sz="2400" b="1" dirty="0" smtClean="0">
                <a:solidFill>
                  <a:srgbClr val="0000CC"/>
                </a:solidFill>
                <a:latin typeface="Arial" pitchFamily="34" charset="0"/>
                <a:cs typeface="Arial" pitchFamily="34" charset="0"/>
              </a:rPr>
              <a:t>y claves del éxito</a:t>
            </a:r>
            <a:endParaRPr lang="es-ES" sz="2400" b="1" dirty="0">
              <a:solidFill>
                <a:srgbClr val="0000CC"/>
              </a:solidFill>
              <a:latin typeface="Arial" pitchFamily="34" charset="0"/>
              <a:cs typeface="Arial" pitchFamily="34" charset="0"/>
            </a:endParaRPr>
          </a:p>
        </p:txBody>
      </p:sp>
      <p:sp>
        <p:nvSpPr>
          <p:cNvPr id="14340" name="Rectangle 8"/>
          <p:cNvSpPr>
            <a:spLocks noChangeArrowheads="1"/>
          </p:cNvSpPr>
          <p:nvPr/>
        </p:nvSpPr>
        <p:spPr bwMode="auto">
          <a:xfrm>
            <a:off x="357158" y="1214423"/>
            <a:ext cx="8429683" cy="5382930"/>
          </a:xfrm>
          <a:prstGeom prst="rect">
            <a:avLst/>
          </a:prstGeom>
          <a:noFill/>
          <a:ln w="9525">
            <a:noFill/>
            <a:miter lim="800000"/>
            <a:headEnd/>
            <a:tailEnd/>
          </a:ln>
        </p:spPr>
        <p:txBody>
          <a:bodyPr/>
          <a:lstStyle/>
          <a:p>
            <a:pPr marL="533400" indent="-533400">
              <a:spcBef>
                <a:spcPct val="20000"/>
              </a:spcBef>
              <a:buClr>
                <a:schemeClr val="tx1"/>
              </a:buClr>
              <a:buSzPct val="85000"/>
              <a:buFont typeface="Arial" charset="0"/>
              <a:buAutoNum type="arabicPeriod"/>
            </a:pPr>
            <a:r>
              <a:rPr lang="es-ES" sz="2000" dirty="0">
                <a:latin typeface="Arial" pitchFamily="34" charset="0"/>
                <a:cs typeface="Arial" pitchFamily="34" charset="0"/>
              </a:rPr>
              <a:t>Aumento de los costes de producción.</a:t>
            </a:r>
          </a:p>
          <a:p>
            <a:pPr marL="533400" indent="-533400">
              <a:spcBef>
                <a:spcPct val="20000"/>
              </a:spcBef>
              <a:buClr>
                <a:schemeClr val="tx1"/>
              </a:buClr>
              <a:buSzPct val="85000"/>
              <a:buFont typeface="Arial" charset="0"/>
              <a:buAutoNum type="arabicPeriod"/>
            </a:pPr>
            <a:endParaRPr lang="es-ES" sz="2000" dirty="0">
              <a:latin typeface="Arial" pitchFamily="34" charset="0"/>
              <a:cs typeface="Arial" pitchFamily="34" charset="0"/>
            </a:endParaRPr>
          </a:p>
          <a:p>
            <a:pPr marL="533400" indent="-533400">
              <a:spcBef>
                <a:spcPct val="20000"/>
              </a:spcBef>
              <a:buClr>
                <a:schemeClr val="tx1"/>
              </a:buClr>
              <a:buSzPct val="85000"/>
              <a:buFont typeface="Wingdings" pitchFamily="2" charset="2"/>
              <a:buAutoNum type="arabicPeriod"/>
            </a:pPr>
            <a:r>
              <a:rPr lang="es-ES" sz="2000" dirty="0" smtClean="0">
                <a:latin typeface="Arial" pitchFamily="34" charset="0"/>
                <a:cs typeface="Arial" pitchFamily="34" charset="0"/>
              </a:rPr>
              <a:t>Adecuación de la oferta a la demanda </a:t>
            </a:r>
          </a:p>
          <a:p>
            <a:pPr marL="990600" lvl="1" indent="-533400">
              <a:spcBef>
                <a:spcPct val="20000"/>
              </a:spcBef>
              <a:buClr>
                <a:schemeClr val="tx1"/>
              </a:buClr>
              <a:buSzPct val="85000"/>
            </a:pPr>
            <a:r>
              <a:rPr lang="es-ES" sz="2000" dirty="0" smtClean="0">
                <a:latin typeface="Arial" pitchFamily="34" charset="0"/>
                <a:cs typeface="Arial" pitchFamily="34" charset="0"/>
              </a:rPr>
              <a:t>	Actuar en dos frentes:</a:t>
            </a:r>
          </a:p>
          <a:p>
            <a:pPr marL="1447800" lvl="2" indent="-533400">
              <a:spcBef>
                <a:spcPct val="20000"/>
              </a:spcBef>
              <a:buClr>
                <a:schemeClr val="tx1"/>
              </a:buClr>
              <a:buSzPct val="85000"/>
              <a:buFont typeface="Arial" pitchFamily="34" charset="0"/>
              <a:buChar char="•"/>
            </a:pPr>
            <a:r>
              <a:rPr lang="es-ES" sz="2000" dirty="0" smtClean="0">
                <a:latin typeface="Arial" pitchFamily="34" charset="0"/>
                <a:cs typeface="Arial" pitchFamily="34" charset="0"/>
              </a:rPr>
              <a:t>Labor de </a:t>
            </a:r>
            <a:r>
              <a:rPr lang="es-ES" sz="2000" dirty="0" err="1" smtClean="0">
                <a:latin typeface="Arial" pitchFamily="34" charset="0"/>
                <a:cs typeface="Arial" pitchFamily="34" charset="0"/>
              </a:rPr>
              <a:t>divulgacion</a:t>
            </a:r>
            <a:r>
              <a:rPr lang="es-ES" sz="2000" dirty="0" smtClean="0">
                <a:latin typeface="Arial" pitchFamily="34" charset="0"/>
                <a:cs typeface="Arial" pitchFamily="34" charset="0"/>
              </a:rPr>
              <a:t> al consumidor de estos </a:t>
            </a:r>
            <a:r>
              <a:rPr lang="es-ES" sz="2000" dirty="0" err="1" smtClean="0">
                <a:latin typeface="Arial" pitchFamily="34" charset="0"/>
                <a:cs typeface="Arial" pitchFamily="34" charset="0"/>
              </a:rPr>
              <a:t>regimenes</a:t>
            </a:r>
            <a:r>
              <a:rPr lang="es-ES" sz="2000" dirty="0" smtClean="0">
                <a:latin typeface="Arial" pitchFamily="34" charset="0"/>
                <a:cs typeface="Arial" pitchFamily="34" charset="0"/>
              </a:rPr>
              <a:t> y la </a:t>
            </a:r>
            <a:r>
              <a:rPr lang="es-ES" sz="2000" dirty="0" err="1" smtClean="0">
                <a:latin typeface="Arial" pitchFamily="34" charset="0"/>
                <a:cs typeface="Arial" pitchFamily="34" charset="0"/>
              </a:rPr>
              <a:t>garantia</a:t>
            </a:r>
            <a:r>
              <a:rPr lang="es-ES" sz="2000" dirty="0" smtClean="0">
                <a:latin typeface="Arial" pitchFamily="34" charset="0"/>
                <a:cs typeface="Arial" pitchFamily="34" charset="0"/>
              </a:rPr>
              <a:t> que ofrecen de calidad y origen</a:t>
            </a:r>
          </a:p>
          <a:p>
            <a:pPr marL="1447800" lvl="2" indent="-533400">
              <a:spcBef>
                <a:spcPct val="20000"/>
              </a:spcBef>
              <a:buClr>
                <a:schemeClr val="tx1"/>
              </a:buClr>
              <a:buSzPct val="85000"/>
              <a:buFont typeface="Arial" pitchFamily="34" charset="0"/>
              <a:buChar char="•"/>
            </a:pPr>
            <a:r>
              <a:rPr lang="es-ES" sz="2000" dirty="0" smtClean="0">
                <a:latin typeface="Arial" pitchFamily="34" charset="0"/>
                <a:cs typeface="Arial" pitchFamily="34" charset="0"/>
              </a:rPr>
              <a:t>Concienciar a los productores de las ventajas de este </a:t>
            </a:r>
            <a:r>
              <a:rPr lang="es-ES" sz="2000" dirty="0" err="1" smtClean="0">
                <a:latin typeface="Arial" pitchFamily="34" charset="0"/>
                <a:cs typeface="Arial" pitchFamily="34" charset="0"/>
              </a:rPr>
              <a:t>regimen</a:t>
            </a:r>
            <a:r>
              <a:rPr lang="es-ES" sz="2000" dirty="0" smtClean="0">
                <a:latin typeface="Arial" pitchFamily="34" charset="0"/>
                <a:cs typeface="Arial" pitchFamily="34" charset="0"/>
              </a:rPr>
              <a:t> que permite competir a los pequeños productores  a </a:t>
            </a:r>
            <a:r>
              <a:rPr lang="es-ES" sz="2000" dirty="0" err="1" smtClean="0">
                <a:latin typeface="Arial" pitchFamily="34" charset="0"/>
                <a:cs typeface="Arial" pitchFamily="34" charset="0"/>
              </a:rPr>
              <a:t>traves</a:t>
            </a:r>
            <a:r>
              <a:rPr lang="es-ES" sz="2000" dirty="0" smtClean="0">
                <a:latin typeface="Arial" pitchFamily="34" charset="0"/>
                <a:cs typeface="Arial" pitchFamily="34" charset="0"/>
              </a:rPr>
              <a:t> de un nombre de prestigio con grandes marcas empresariales	</a:t>
            </a:r>
          </a:p>
          <a:p>
            <a:pPr marL="533400" indent="-533400">
              <a:spcBef>
                <a:spcPct val="20000"/>
              </a:spcBef>
              <a:buClr>
                <a:schemeClr val="tx1"/>
              </a:buClr>
              <a:buSzPct val="85000"/>
              <a:buFont typeface="Wingdings" pitchFamily="2" charset="2"/>
              <a:buAutoNum type="arabicPeriod"/>
            </a:pPr>
            <a:r>
              <a:rPr lang="es-ES" sz="2000" dirty="0" smtClean="0">
                <a:latin typeface="Arial" pitchFamily="34" charset="0"/>
                <a:cs typeface="Arial" pitchFamily="34" charset="0"/>
              </a:rPr>
              <a:t>Necesidad </a:t>
            </a:r>
            <a:r>
              <a:rPr lang="es-ES" sz="2000" dirty="0">
                <a:latin typeface="Arial" pitchFamily="34" charset="0"/>
                <a:cs typeface="Arial" pitchFamily="34" charset="0"/>
              </a:rPr>
              <a:t>de sostenibilidad económica</a:t>
            </a:r>
            <a:r>
              <a:rPr lang="es-ES" sz="2000" dirty="0" smtClean="0">
                <a:latin typeface="Arial" pitchFamily="34" charset="0"/>
                <a:cs typeface="Arial" pitchFamily="34" charset="0"/>
              </a:rPr>
              <a:t>.</a:t>
            </a:r>
            <a:endParaRPr lang="es-ES" sz="2000" dirty="0">
              <a:latin typeface="Arial" pitchFamily="34" charset="0"/>
              <a:cs typeface="Arial" pitchFamily="34" charset="0"/>
            </a:endParaRPr>
          </a:p>
          <a:p>
            <a:pPr marL="533400" indent="-533400">
              <a:spcBef>
                <a:spcPct val="20000"/>
              </a:spcBef>
              <a:buClr>
                <a:schemeClr val="tx1"/>
              </a:buClr>
              <a:buSzPct val="85000"/>
              <a:buFont typeface="Arial" charset="0"/>
              <a:buAutoNum type="arabicPeriod"/>
            </a:pPr>
            <a:r>
              <a:rPr lang="es-ES" sz="2000" dirty="0" smtClean="0">
                <a:latin typeface="Arial" pitchFamily="34" charset="0"/>
                <a:cs typeface="Arial" pitchFamily="34" charset="0"/>
              </a:rPr>
              <a:t>Supervisión de las administraciones.</a:t>
            </a:r>
          </a:p>
          <a:p>
            <a:pPr marL="533400" indent="-533400">
              <a:spcBef>
                <a:spcPct val="20000"/>
              </a:spcBef>
              <a:buClr>
                <a:schemeClr val="tx1"/>
              </a:buClr>
              <a:buSzPct val="85000"/>
              <a:buFont typeface="Arial" charset="0"/>
              <a:buAutoNum type="arabicPeriod"/>
            </a:pPr>
            <a:r>
              <a:rPr lang="es-ES" sz="2000" dirty="0" smtClean="0">
                <a:latin typeface="Arial" pitchFamily="34" charset="0"/>
                <a:cs typeface="Arial" pitchFamily="34" charset="0"/>
              </a:rPr>
              <a:t>Defensa </a:t>
            </a:r>
            <a:r>
              <a:rPr lang="es-ES" sz="2000" dirty="0">
                <a:latin typeface="Arial" pitchFamily="34" charset="0"/>
                <a:cs typeface="Arial" pitchFamily="34" charset="0"/>
              </a:rPr>
              <a:t>de la </a:t>
            </a:r>
            <a:r>
              <a:rPr lang="es-ES" sz="2000" dirty="0" smtClean="0">
                <a:latin typeface="Arial" pitchFamily="34" charset="0"/>
                <a:cs typeface="Arial" pitchFamily="34" charset="0"/>
              </a:rPr>
              <a:t>Denominación.</a:t>
            </a:r>
          </a:p>
          <a:p>
            <a:pPr marL="533400" indent="-533400">
              <a:spcBef>
                <a:spcPct val="20000"/>
              </a:spcBef>
              <a:buClr>
                <a:schemeClr val="tx1"/>
              </a:buClr>
              <a:buSzPct val="85000"/>
              <a:buFont typeface="Arial" charset="0"/>
              <a:buAutoNum type="arabicPeriod"/>
            </a:pPr>
            <a:r>
              <a:rPr lang="es-ES" sz="2000" dirty="0" smtClean="0">
                <a:latin typeface="Arial" pitchFamily="34" charset="0"/>
                <a:cs typeface="Arial" pitchFamily="34" charset="0"/>
              </a:rPr>
              <a:t>Defensa </a:t>
            </a:r>
            <a:r>
              <a:rPr lang="es-ES" sz="2000" dirty="0">
                <a:latin typeface="Arial" pitchFamily="34" charset="0"/>
                <a:cs typeface="Arial" pitchFamily="34" charset="0"/>
              </a:rPr>
              <a:t>del modelo común</a:t>
            </a:r>
            <a:r>
              <a:rPr lang="es-ES" sz="2000" dirty="0" smtClean="0">
                <a:latin typeface="Arial" pitchFamily="34" charset="0"/>
                <a:cs typeface="Arial" pitchFamily="34" charset="0"/>
              </a:rPr>
              <a:t>.</a:t>
            </a:r>
          </a:p>
          <a:p>
            <a:pPr marL="990600" lvl="1" indent="-533400">
              <a:spcBef>
                <a:spcPct val="20000"/>
              </a:spcBef>
              <a:buClr>
                <a:schemeClr val="tx1"/>
              </a:buClr>
              <a:buSzPct val="85000"/>
            </a:pPr>
            <a:r>
              <a:rPr lang="es-ES" sz="2000" dirty="0" smtClean="0">
                <a:latin typeface="Arial" pitchFamily="34" charset="0"/>
                <a:cs typeface="Arial" pitchFamily="34" charset="0"/>
              </a:rPr>
              <a:t>Necesario un organismo </a:t>
            </a:r>
            <a:r>
              <a:rPr lang="es-ES" sz="2000" dirty="0" err="1" smtClean="0">
                <a:latin typeface="Arial" pitchFamily="34" charset="0"/>
                <a:cs typeface="Arial" pitchFamily="34" charset="0"/>
              </a:rPr>
              <a:t>unico</a:t>
            </a:r>
            <a:r>
              <a:rPr lang="es-ES" sz="2000" dirty="0" smtClean="0">
                <a:latin typeface="Arial" pitchFamily="34" charset="0"/>
                <a:cs typeface="Arial" pitchFamily="34" charset="0"/>
              </a:rPr>
              <a:t> que lidere todos los aspectos clave</a:t>
            </a:r>
            <a:endParaRPr lang="es-ES" sz="2000" dirty="0">
              <a:latin typeface="Arial" pitchFamily="34" charset="0"/>
              <a:cs typeface="Arial" pitchFamily="34" charset="0"/>
            </a:endParaRPr>
          </a:p>
        </p:txBody>
      </p:sp>
      <p:pic>
        <p:nvPicPr>
          <p:cNvPr id="6" name="Imagen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2280936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a:spLocks noGrp="1" noChangeArrowheads="1"/>
          </p:cNvSpPr>
          <p:nvPr>
            <p:ph type="title" idx="4294967295"/>
          </p:nvPr>
        </p:nvSpPr>
        <p:spPr>
          <a:xfrm>
            <a:off x="539874" y="2420888"/>
            <a:ext cx="7992566" cy="1728192"/>
          </a:xfrm>
          <a:ln w="19050">
            <a:solidFill>
              <a:srgbClr val="FFC000"/>
            </a:solidFill>
          </a:ln>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spcBef>
                <a:spcPct val="50000"/>
              </a:spcBef>
            </a:pPr>
            <a:r>
              <a:rPr lang="es-ES" sz="6000" dirty="0" smtClean="0">
                <a:solidFill>
                  <a:schemeClr val="tx1"/>
                </a:solidFill>
              </a:rPr>
              <a:t/>
            </a:r>
            <a:br>
              <a:rPr lang="es-ES" sz="6000" dirty="0" smtClean="0">
                <a:solidFill>
                  <a:schemeClr val="tx1"/>
                </a:solidFill>
              </a:rPr>
            </a:br>
            <a:r>
              <a:rPr lang="es-ES" b="1" dirty="0" smtClean="0">
                <a:solidFill>
                  <a:schemeClr val="tx1"/>
                </a:solidFill>
                <a:latin typeface="Arial" panose="020B0604020202020204" pitchFamily="34" charset="0"/>
                <a:cs typeface="Arial" panose="020B0604020202020204" pitchFamily="34" charset="0"/>
              </a:rPr>
              <a:t>CARACTERIZACIÓN</a:t>
            </a:r>
            <a:r>
              <a:rPr lang="es-ES" sz="6000" dirty="0" smtClean="0">
                <a:solidFill>
                  <a:schemeClr val="tx1"/>
                </a:solidFill>
              </a:rPr>
              <a:t/>
            </a:r>
            <a:br>
              <a:rPr lang="es-ES" sz="6000" dirty="0" smtClean="0">
                <a:solidFill>
                  <a:schemeClr val="tx1"/>
                </a:solidFill>
              </a:rPr>
            </a:br>
            <a:endParaRPr lang="es-ES" sz="6000" dirty="0" smtClean="0">
              <a:solidFill>
                <a:srgbClr val="0000FF"/>
              </a:solidFill>
              <a:latin typeface="Agency FB" pitchFamily="34" charset="0"/>
            </a:endParaRPr>
          </a:p>
        </p:txBody>
      </p:sp>
      <p:sp>
        <p:nvSpPr>
          <p:cNvPr id="47108" name="Rectangle 4"/>
          <p:cNvSpPr>
            <a:spLocks noChangeArrowheads="1"/>
          </p:cNvSpPr>
          <p:nvPr/>
        </p:nvSpPr>
        <p:spPr bwMode="auto">
          <a:xfrm>
            <a:off x="209977" y="5805264"/>
            <a:ext cx="184731" cy="584775"/>
          </a:xfrm>
          <a:prstGeom prst="rect">
            <a:avLst/>
          </a:prstGeom>
          <a:noFill/>
          <a:ln w="9525">
            <a:noFill/>
            <a:miter lim="800000"/>
            <a:headEnd/>
            <a:tailEnd/>
          </a:ln>
        </p:spPr>
        <p:txBody>
          <a:bodyPr wrap="none">
            <a:spAutoFit/>
          </a:bodyPr>
          <a:lstStyle/>
          <a:p>
            <a:endParaRPr lang="es-ES" sz="1600" dirty="0" smtClean="0">
              <a:solidFill>
                <a:srgbClr val="0000FF"/>
              </a:solidFill>
            </a:endParaRPr>
          </a:p>
          <a:p>
            <a:endParaRPr lang="es-ES" sz="1600" dirty="0">
              <a:solidFill>
                <a:srgbClr val="0000FF"/>
              </a:solidFill>
            </a:endParaRPr>
          </a:p>
        </p:txBody>
      </p:sp>
      <p:pic>
        <p:nvPicPr>
          <p:cNvPr id="47109" name="Picture 7"/>
          <p:cNvPicPr>
            <a:picLocks noChangeAspect="1" noChangeArrowheads="1"/>
          </p:cNvPicPr>
          <p:nvPr/>
        </p:nvPicPr>
        <p:blipFill>
          <a:blip r:embed="rId3" cstate="screen"/>
          <a:srcRect/>
          <a:stretch>
            <a:fillRect/>
          </a:stretch>
        </p:blipFill>
        <p:spPr bwMode="auto">
          <a:xfrm>
            <a:off x="1907703" y="857275"/>
            <a:ext cx="967061" cy="987549"/>
          </a:xfrm>
          <a:prstGeom prst="rect">
            <a:avLst/>
          </a:prstGeom>
          <a:noFill/>
          <a:ln w="9525">
            <a:noFill/>
            <a:miter lim="800000"/>
            <a:headEnd/>
            <a:tailEnd/>
          </a:ln>
        </p:spPr>
      </p:pic>
      <p:pic>
        <p:nvPicPr>
          <p:cNvPr id="47110" name="Picture 8"/>
          <p:cNvPicPr>
            <a:picLocks noChangeAspect="1" noChangeArrowheads="1"/>
          </p:cNvPicPr>
          <p:nvPr/>
        </p:nvPicPr>
        <p:blipFill>
          <a:blip r:embed="rId4" cstate="screen"/>
          <a:srcRect/>
          <a:stretch>
            <a:fillRect/>
          </a:stretch>
        </p:blipFill>
        <p:spPr bwMode="auto">
          <a:xfrm>
            <a:off x="4011415" y="857275"/>
            <a:ext cx="936104" cy="936104"/>
          </a:xfrm>
          <a:prstGeom prst="rect">
            <a:avLst/>
          </a:prstGeom>
          <a:noFill/>
          <a:ln w="9525">
            <a:noFill/>
            <a:miter lim="800000"/>
            <a:headEnd/>
            <a:tailEnd/>
          </a:ln>
        </p:spPr>
      </p:pic>
      <p:pic>
        <p:nvPicPr>
          <p:cNvPr id="47111" name="Picture 4" descr="ETG"/>
          <p:cNvPicPr>
            <a:picLocks noChangeAspect="1" noChangeArrowheads="1"/>
          </p:cNvPicPr>
          <p:nvPr/>
        </p:nvPicPr>
        <p:blipFill>
          <a:blip r:embed="rId5" cstate="screen">
            <a:clrChange>
              <a:clrFrom>
                <a:srgbClr val="FEFEFE"/>
              </a:clrFrom>
              <a:clrTo>
                <a:srgbClr val="FEFEFE">
                  <a:alpha val="0"/>
                </a:srgbClr>
              </a:clrTo>
            </a:clrChange>
          </a:blip>
          <a:srcRect/>
          <a:stretch>
            <a:fillRect/>
          </a:stretch>
        </p:blipFill>
        <p:spPr bwMode="auto">
          <a:xfrm>
            <a:off x="6084170" y="858864"/>
            <a:ext cx="1008185" cy="985960"/>
          </a:xfrm>
          <a:prstGeom prst="rect">
            <a:avLst/>
          </a:prstGeom>
          <a:noFill/>
          <a:ln w="9525">
            <a:noFill/>
            <a:miter lim="800000"/>
            <a:headEnd/>
            <a:tailEnd/>
          </a:ln>
        </p:spPr>
      </p:pic>
      <p:pic>
        <p:nvPicPr>
          <p:cNvPr id="9" name="Imagen 8"/>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
        <p:nvSpPr>
          <p:cNvPr id="2" name="Rectángulo 1"/>
          <p:cNvSpPr/>
          <p:nvPr/>
        </p:nvSpPr>
        <p:spPr>
          <a:xfrm>
            <a:off x="588764" y="5085184"/>
            <a:ext cx="8231708" cy="923330"/>
          </a:xfrm>
          <a:prstGeom prst="rect">
            <a:avLst/>
          </a:prstGeom>
        </p:spPr>
        <p:txBody>
          <a:bodyPr wrap="square">
            <a:spAutoFit/>
          </a:bodyPr>
          <a:lstStyle/>
          <a:p>
            <a:r>
              <a:rPr lang="es-ES" dirty="0">
                <a:hlinkClick r:id="rId7"/>
              </a:rPr>
              <a:t>http://</a:t>
            </a:r>
            <a:r>
              <a:rPr lang="es-ES" dirty="0" smtClean="0">
                <a:hlinkClick r:id="rId7"/>
              </a:rPr>
              <a:t>www.mapama.gob.es/es/alimentacion/temas/calidad-agroalimentaria/calidad-diferenciada/dop/default.aspx</a:t>
            </a:r>
            <a:endParaRPr lang="es-ES" dirty="0" smtClean="0"/>
          </a:p>
          <a:p>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277635" y="880982"/>
            <a:ext cx="6372707" cy="369332"/>
          </a:xfrm>
          <a:prstGeom prst="rect">
            <a:avLst/>
          </a:prstGeom>
        </p:spPr>
        <p:txBody>
          <a:bodyPr wrap="square">
            <a:spAutoFit/>
          </a:bodyPr>
          <a:lstStyle/>
          <a:p>
            <a:pPr algn="ctr"/>
            <a:r>
              <a:rPr lang="es-ES" b="1" dirty="0"/>
              <a:t>RESUMEN TOTAL ESPAÑA/UE  CALIDAD DIFERENCIADA </a:t>
            </a:r>
            <a:r>
              <a:rPr lang="es-ES" b="1" dirty="0" smtClean="0"/>
              <a:t>(oct </a:t>
            </a:r>
            <a:r>
              <a:rPr lang="es-ES" b="1" dirty="0"/>
              <a:t>2018)</a:t>
            </a:r>
          </a:p>
        </p:txBody>
      </p:sp>
      <p:graphicFrame>
        <p:nvGraphicFramePr>
          <p:cNvPr id="2" name="Tabla 1"/>
          <p:cNvGraphicFramePr>
            <a:graphicFrameLocks noGrp="1"/>
          </p:cNvGraphicFramePr>
          <p:nvPr>
            <p:extLst/>
          </p:nvPr>
        </p:nvGraphicFramePr>
        <p:xfrm>
          <a:off x="1439653" y="1268760"/>
          <a:ext cx="6264695" cy="4511040"/>
        </p:xfrm>
        <a:graphic>
          <a:graphicData uri="http://schemas.openxmlformats.org/drawingml/2006/table">
            <a:tbl>
              <a:tblPr firstRow="1" bandRow="1">
                <a:tableStyleId>{5C22544A-7EE6-4342-B048-85BDC9FD1C3A}</a:tableStyleId>
              </a:tblPr>
              <a:tblGrid>
                <a:gridCol w="3888432"/>
                <a:gridCol w="918102"/>
                <a:gridCol w="1458161"/>
              </a:tblGrid>
              <a:tr h="278130">
                <a:tc>
                  <a:txBody>
                    <a:bodyPr/>
                    <a:lstStyle/>
                    <a:p>
                      <a:r>
                        <a:rPr lang="es-ES" sz="1400" dirty="0" smtClean="0"/>
                        <a:t>D.O.P./I.G.P./E.T.G.</a:t>
                      </a:r>
                      <a:endParaRPr lang="es-ES" sz="1400" dirty="0"/>
                    </a:p>
                  </a:txBody>
                  <a:tcPr marL="68580" marR="68580" marT="34290" marB="34290"/>
                </a:tc>
                <a:tc>
                  <a:txBody>
                    <a:bodyPr/>
                    <a:lstStyle/>
                    <a:p>
                      <a:r>
                        <a:rPr lang="es-ES" sz="1400" dirty="0" smtClean="0"/>
                        <a:t>ESPAÑA</a:t>
                      </a:r>
                      <a:endParaRPr lang="es-ES" sz="1400" dirty="0"/>
                    </a:p>
                  </a:txBody>
                  <a:tcPr marL="68580" marR="68580" marT="34290" marB="34290"/>
                </a:tc>
                <a:tc>
                  <a:txBody>
                    <a:bodyPr/>
                    <a:lstStyle/>
                    <a:p>
                      <a:r>
                        <a:rPr lang="es-ES" sz="1400" dirty="0" smtClean="0"/>
                        <a:t>UNIÓN EUROPEA</a:t>
                      </a:r>
                      <a:endParaRPr lang="es-ES" sz="1400" dirty="0"/>
                    </a:p>
                  </a:txBody>
                  <a:tcPr marL="68580" marR="68580" marT="34290" marB="34290"/>
                </a:tc>
              </a:tr>
              <a:tr h="278130">
                <a:tc>
                  <a:txBody>
                    <a:bodyPr/>
                    <a:lstStyle/>
                    <a:p>
                      <a:r>
                        <a:rPr lang="es-ES" sz="1400" dirty="0" smtClean="0"/>
                        <a:t>VINOS (DOP+IGP+AROMATIZADOS)</a:t>
                      </a:r>
                      <a:endParaRPr lang="es-ES" sz="1400" dirty="0"/>
                    </a:p>
                  </a:txBody>
                  <a:tcPr marL="68580" marR="68580" marT="34290" marB="34290"/>
                </a:tc>
                <a:tc>
                  <a:txBody>
                    <a:bodyPr/>
                    <a:lstStyle/>
                    <a:p>
                      <a:pPr algn="ctr"/>
                      <a:r>
                        <a:rPr lang="es-ES" sz="1400" dirty="0" smtClean="0"/>
                        <a:t>133</a:t>
                      </a:r>
                      <a:endParaRPr lang="es-ES" sz="1400" dirty="0"/>
                    </a:p>
                  </a:txBody>
                  <a:tcPr marL="68580" marR="68580" marT="34290" marB="34290"/>
                </a:tc>
                <a:tc>
                  <a:txBody>
                    <a:bodyPr/>
                    <a:lstStyle/>
                    <a:p>
                      <a:pPr algn="ctr"/>
                      <a:r>
                        <a:rPr lang="es-ES" sz="1400" dirty="0" smtClean="0"/>
                        <a:t>1.942</a:t>
                      </a:r>
                      <a:endParaRPr lang="es-ES" sz="1400" dirty="0"/>
                    </a:p>
                  </a:txBody>
                  <a:tcPr marL="68580" marR="68580" marT="34290" marB="34290"/>
                </a:tc>
              </a:tr>
              <a:tr h="278130">
                <a:tc>
                  <a:txBody>
                    <a:bodyPr/>
                    <a:lstStyle/>
                    <a:p>
                      <a:r>
                        <a:rPr lang="es-ES" sz="1400" dirty="0" smtClean="0"/>
                        <a:t>BEBIDAS ESPIRITUOSAS</a:t>
                      </a:r>
                      <a:endParaRPr lang="es-ES" sz="1400" dirty="0"/>
                    </a:p>
                  </a:txBody>
                  <a:tcPr marL="68580" marR="68580" marT="34290" marB="34290"/>
                </a:tc>
                <a:tc>
                  <a:txBody>
                    <a:bodyPr/>
                    <a:lstStyle/>
                    <a:p>
                      <a:pPr algn="ctr"/>
                      <a:r>
                        <a:rPr lang="es-ES" sz="1400" dirty="0" smtClean="0"/>
                        <a:t>19</a:t>
                      </a:r>
                      <a:endParaRPr lang="es-ES" sz="1400" dirty="0"/>
                    </a:p>
                  </a:txBody>
                  <a:tcPr marL="68580" marR="68580" marT="34290" marB="34290"/>
                </a:tc>
                <a:tc>
                  <a:txBody>
                    <a:bodyPr/>
                    <a:lstStyle/>
                    <a:p>
                      <a:pPr algn="ctr"/>
                      <a:r>
                        <a:rPr lang="es-ES" sz="1400" dirty="0" smtClean="0"/>
                        <a:t>245</a:t>
                      </a:r>
                      <a:endParaRPr lang="es-ES" sz="1400" dirty="0"/>
                    </a:p>
                  </a:txBody>
                  <a:tcPr marL="68580" marR="68580" marT="34290" marB="34290"/>
                </a:tc>
              </a:tr>
              <a:tr h="278130">
                <a:tc>
                  <a:txBody>
                    <a:bodyPr/>
                    <a:lstStyle/>
                    <a:p>
                      <a:r>
                        <a:rPr lang="es-ES" sz="1400" dirty="0" smtClean="0"/>
                        <a:t>CARNES FRESCAS</a:t>
                      </a:r>
                      <a:endParaRPr lang="es-ES" sz="1400" dirty="0"/>
                    </a:p>
                  </a:txBody>
                  <a:tcPr marL="68580" marR="68580" marT="34290" marB="34290"/>
                </a:tc>
                <a:tc>
                  <a:txBody>
                    <a:bodyPr/>
                    <a:lstStyle/>
                    <a:p>
                      <a:pPr algn="ctr"/>
                      <a:r>
                        <a:rPr lang="es-ES" sz="1400" dirty="0" smtClean="0"/>
                        <a:t>20</a:t>
                      </a:r>
                      <a:endParaRPr lang="es-ES" sz="1400" dirty="0"/>
                    </a:p>
                  </a:txBody>
                  <a:tcPr marL="68580" marR="68580" marT="34290" marB="34290"/>
                </a:tc>
                <a:tc>
                  <a:txBody>
                    <a:bodyPr/>
                    <a:lstStyle/>
                    <a:p>
                      <a:pPr algn="ctr"/>
                      <a:r>
                        <a:rPr lang="es-ES" sz="1400" dirty="0" smtClean="0"/>
                        <a:t>163</a:t>
                      </a:r>
                      <a:endParaRPr lang="es-ES" sz="1400" dirty="0"/>
                    </a:p>
                  </a:txBody>
                  <a:tcPr marL="68580" marR="68580" marT="34290" marB="34290"/>
                </a:tc>
              </a:tr>
              <a:tr h="278130">
                <a:tc>
                  <a:txBody>
                    <a:bodyPr/>
                    <a:lstStyle/>
                    <a:p>
                      <a:r>
                        <a:rPr lang="es-ES" sz="1400" dirty="0" smtClean="0"/>
                        <a:t>PRODUCTOS CÁRNICOS</a:t>
                      </a:r>
                      <a:endParaRPr lang="es-ES" sz="1400" dirty="0"/>
                    </a:p>
                  </a:txBody>
                  <a:tcPr marL="68580" marR="68580" marT="34290" marB="34290"/>
                </a:tc>
                <a:tc>
                  <a:txBody>
                    <a:bodyPr/>
                    <a:lstStyle/>
                    <a:p>
                      <a:pPr algn="ctr"/>
                      <a:r>
                        <a:rPr lang="es-ES" sz="1400" dirty="0" smtClean="0"/>
                        <a:t>16</a:t>
                      </a:r>
                      <a:endParaRPr lang="es-ES" sz="1400" dirty="0"/>
                    </a:p>
                  </a:txBody>
                  <a:tcPr marL="68580" marR="68580" marT="34290" marB="34290"/>
                </a:tc>
                <a:tc>
                  <a:txBody>
                    <a:bodyPr/>
                    <a:lstStyle/>
                    <a:p>
                      <a:pPr algn="ctr"/>
                      <a:r>
                        <a:rPr lang="es-ES" sz="1400" dirty="0" smtClean="0"/>
                        <a:t>178</a:t>
                      </a:r>
                      <a:endParaRPr lang="es-ES" sz="1400" dirty="0"/>
                    </a:p>
                  </a:txBody>
                  <a:tcPr marL="68580" marR="68580" marT="34290" marB="34290"/>
                </a:tc>
              </a:tr>
              <a:tr h="278130">
                <a:tc>
                  <a:txBody>
                    <a:bodyPr/>
                    <a:lstStyle/>
                    <a:p>
                      <a:r>
                        <a:rPr lang="es-ES" sz="1400" dirty="0" smtClean="0"/>
                        <a:t>QUESOS</a:t>
                      </a:r>
                      <a:endParaRPr lang="es-ES" sz="1400" dirty="0"/>
                    </a:p>
                  </a:txBody>
                  <a:tcPr marL="68580" marR="68580" marT="34290" marB="34290"/>
                </a:tc>
                <a:tc>
                  <a:txBody>
                    <a:bodyPr/>
                    <a:lstStyle/>
                    <a:p>
                      <a:pPr algn="ctr"/>
                      <a:r>
                        <a:rPr lang="es-ES" sz="1400" dirty="0" smtClean="0"/>
                        <a:t>28</a:t>
                      </a:r>
                      <a:endParaRPr lang="es-ES" sz="1400" dirty="0"/>
                    </a:p>
                  </a:txBody>
                  <a:tcPr marL="68580" marR="68580" marT="34290" marB="34290"/>
                </a:tc>
                <a:tc>
                  <a:txBody>
                    <a:bodyPr/>
                    <a:lstStyle/>
                    <a:p>
                      <a:pPr algn="ctr"/>
                      <a:r>
                        <a:rPr lang="es-ES" sz="1400" dirty="0" smtClean="0"/>
                        <a:t>235</a:t>
                      </a:r>
                      <a:endParaRPr lang="es-ES" sz="1400" dirty="0"/>
                    </a:p>
                  </a:txBody>
                  <a:tcPr marL="68580" marR="68580" marT="34290" marB="34290"/>
                </a:tc>
              </a:tr>
              <a:tr h="278130">
                <a:tc>
                  <a:txBody>
                    <a:bodyPr/>
                    <a:lstStyle/>
                    <a:p>
                      <a:r>
                        <a:rPr lang="es-ES" sz="1400" dirty="0" smtClean="0"/>
                        <a:t>MIELES</a:t>
                      </a:r>
                      <a:endParaRPr lang="es-ES" sz="1400" dirty="0"/>
                    </a:p>
                  </a:txBody>
                  <a:tcPr marL="68580" marR="68580" marT="34290" marB="34290"/>
                </a:tc>
                <a:tc>
                  <a:txBody>
                    <a:bodyPr/>
                    <a:lstStyle/>
                    <a:p>
                      <a:pPr algn="ctr"/>
                      <a:r>
                        <a:rPr lang="es-ES" sz="1400" dirty="0" smtClean="0"/>
                        <a:t>6</a:t>
                      </a:r>
                      <a:endParaRPr lang="es-ES" sz="1400" dirty="0"/>
                    </a:p>
                  </a:txBody>
                  <a:tcPr marL="68580" marR="68580" marT="34290" marB="34290"/>
                </a:tc>
                <a:tc>
                  <a:txBody>
                    <a:bodyPr/>
                    <a:lstStyle/>
                    <a:p>
                      <a:pPr algn="ctr"/>
                      <a:r>
                        <a:rPr lang="es-ES" sz="1400" dirty="0" smtClean="0"/>
                        <a:t>46</a:t>
                      </a:r>
                      <a:endParaRPr lang="es-ES" sz="1400" dirty="0"/>
                    </a:p>
                  </a:txBody>
                  <a:tcPr marL="68580" marR="68580" marT="34290" marB="34290"/>
                </a:tc>
              </a:tr>
              <a:tr h="278130">
                <a:tc>
                  <a:txBody>
                    <a:bodyPr/>
                    <a:lstStyle/>
                    <a:p>
                      <a:r>
                        <a:rPr lang="es-ES" sz="1400" dirty="0" smtClean="0"/>
                        <a:t>ACEITES Y MANTEQUILLAS</a:t>
                      </a:r>
                      <a:endParaRPr lang="es-ES" sz="1400" dirty="0"/>
                    </a:p>
                  </a:txBody>
                  <a:tcPr marL="68580" marR="68580" marT="34290" marB="34290"/>
                </a:tc>
                <a:tc>
                  <a:txBody>
                    <a:bodyPr/>
                    <a:lstStyle/>
                    <a:p>
                      <a:pPr algn="ctr"/>
                      <a:r>
                        <a:rPr lang="es-ES" sz="1400" dirty="0" smtClean="0"/>
                        <a:t>31=</a:t>
                      </a:r>
                      <a:r>
                        <a:rPr lang="es-ES" sz="1400" baseline="0" dirty="0" smtClean="0"/>
                        <a:t> 29+2</a:t>
                      </a:r>
                      <a:endParaRPr lang="es-ES" sz="1400" dirty="0"/>
                    </a:p>
                  </a:txBody>
                  <a:tcPr marL="68580" marR="68580" marT="34290" marB="34290"/>
                </a:tc>
                <a:tc>
                  <a:txBody>
                    <a:bodyPr/>
                    <a:lstStyle/>
                    <a:p>
                      <a:pPr algn="ctr"/>
                      <a:r>
                        <a:rPr lang="es-ES" sz="1400" dirty="0" smtClean="0"/>
                        <a:t>133</a:t>
                      </a:r>
                      <a:endParaRPr lang="es-ES" sz="1400" dirty="0"/>
                    </a:p>
                  </a:txBody>
                  <a:tcPr marL="68580" marR="68580" marT="34290" marB="34290"/>
                </a:tc>
              </a:tr>
              <a:tr h="278130">
                <a:tc>
                  <a:txBody>
                    <a:bodyPr/>
                    <a:lstStyle/>
                    <a:p>
                      <a:r>
                        <a:rPr lang="es-ES" sz="1200" dirty="0" smtClean="0"/>
                        <a:t>FRUTAS-HORTALIZAS-</a:t>
                      </a:r>
                      <a:r>
                        <a:rPr lang="es-ES" sz="1200" baseline="0" dirty="0" smtClean="0"/>
                        <a:t>CEREALES FRESCOS/TRANSFORMADOS</a:t>
                      </a:r>
                      <a:endParaRPr lang="es-ES" sz="1200" dirty="0"/>
                    </a:p>
                  </a:txBody>
                  <a:tcPr marL="68580" marR="68580" marT="34290" marB="34290"/>
                </a:tc>
                <a:tc>
                  <a:txBody>
                    <a:bodyPr/>
                    <a:lstStyle/>
                    <a:p>
                      <a:pPr algn="ctr"/>
                      <a:r>
                        <a:rPr lang="es-ES" sz="1400" dirty="0" smtClean="0"/>
                        <a:t>62</a:t>
                      </a:r>
                      <a:endParaRPr lang="es-ES" sz="1400" dirty="0"/>
                    </a:p>
                  </a:txBody>
                  <a:tcPr marL="68580" marR="68580" marT="34290" marB="34290"/>
                </a:tc>
                <a:tc>
                  <a:txBody>
                    <a:bodyPr/>
                    <a:lstStyle/>
                    <a:p>
                      <a:pPr algn="ctr"/>
                      <a:r>
                        <a:rPr lang="es-ES" sz="1400" dirty="0" smtClean="0"/>
                        <a:t>388</a:t>
                      </a:r>
                      <a:endParaRPr lang="es-ES" sz="1400" dirty="0"/>
                    </a:p>
                  </a:txBody>
                  <a:tcPr marL="68580" marR="68580" marT="34290" marB="34290"/>
                </a:tc>
              </a:tr>
              <a:tr h="278130">
                <a:tc>
                  <a:txBody>
                    <a:bodyPr/>
                    <a:lstStyle/>
                    <a:p>
                      <a:r>
                        <a:rPr lang="es-ES" sz="1400" dirty="0" smtClean="0"/>
                        <a:t>PESCADOS, MOLUSCOS,</a:t>
                      </a:r>
                      <a:r>
                        <a:rPr lang="es-ES" sz="1400" baseline="0" dirty="0" smtClean="0"/>
                        <a:t> CRUSTACEOS Y DERIVADOS</a:t>
                      </a:r>
                      <a:endParaRPr lang="es-ES" sz="1400" dirty="0"/>
                    </a:p>
                  </a:txBody>
                  <a:tcPr marL="68580" marR="68580" marT="34290" marB="34290"/>
                </a:tc>
                <a:tc>
                  <a:txBody>
                    <a:bodyPr/>
                    <a:lstStyle/>
                    <a:p>
                      <a:pPr algn="ctr"/>
                      <a:r>
                        <a:rPr lang="es-ES" sz="1400" dirty="0" smtClean="0"/>
                        <a:t>5</a:t>
                      </a:r>
                      <a:endParaRPr lang="es-ES" sz="1400" dirty="0"/>
                    </a:p>
                  </a:txBody>
                  <a:tcPr marL="68580" marR="68580" marT="34290" marB="34290"/>
                </a:tc>
                <a:tc>
                  <a:txBody>
                    <a:bodyPr/>
                    <a:lstStyle/>
                    <a:p>
                      <a:pPr algn="ctr"/>
                      <a:r>
                        <a:rPr lang="es-ES" sz="1400" dirty="0" smtClean="0"/>
                        <a:t>48</a:t>
                      </a:r>
                      <a:endParaRPr lang="es-ES" sz="1400" dirty="0"/>
                    </a:p>
                  </a:txBody>
                  <a:tcPr marL="68580" marR="68580" marT="34290" marB="34290"/>
                </a:tc>
              </a:tr>
              <a:tr h="278130">
                <a:tc>
                  <a:txBody>
                    <a:bodyPr/>
                    <a:lstStyle/>
                    <a:p>
                      <a:r>
                        <a:rPr lang="es-ES" sz="1400" dirty="0" smtClean="0"/>
                        <a:t>ESPECIAS,</a:t>
                      </a:r>
                      <a:r>
                        <a:rPr lang="es-ES" sz="1400" baseline="0" dirty="0" smtClean="0"/>
                        <a:t> VINAGRES, SIDRAS</a:t>
                      </a:r>
                      <a:endParaRPr lang="es-ES" sz="1400" dirty="0"/>
                    </a:p>
                  </a:txBody>
                  <a:tcPr marL="68580" marR="68580" marT="34290" marB="34290"/>
                </a:tc>
                <a:tc>
                  <a:txBody>
                    <a:bodyPr/>
                    <a:lstStyle/>
                    <a:p>
                      <a:pPr algn="ctr"/>
                      <a:r>
                        <a:rPr lang="es-ES" sz="1400" dirty="0" smtClean="0"/>
                        <a:t>8</a:t>
                      </a:r>
                      <a:endParaRPr lang="es-ES" sz="1400" dirty="0"/>
                    </a:p>
                  </a:txBody>
                  <a:tcPr marL="68580" marR="68580" marT="34290" marB="34290"/>
                </a:tc>
                <a:tc>
                  <a:txBody>
                    <a:bodyPr/>
                    <a:lstStyle/>
                    <a:p>
                      <a:pPr algn="ctr"/>
                      <a:r>
                        <a:rPr lang="es-ES" sz="1400" dirty="0" smtClean="0"/>
                        <a:t>66</a:t>
                      </a:r>
                      <a:endParaRPr lang="es-ES" sz="1400" dirty="0"/>
                    </a:p>
                  </a:txBody>
                  <a:tcPr marL="68580" marR="68580" marT="34290" marB="34290"/>
                </a:tc>
              </a:tr>
              <a:tr h="278130">
                <a:tc>
                  <a:txBody>
                    <a:bodyPr/>
                    <a:lstStyle/>
                    <a:p>
                      <a:r>
                        <a:rPr lang="es-ES" sz="1400" dirty="0" smtClean="0"/>
                        <a:t>PANADERÍA, PASTELERÍA, REPOSTERIA,</a:t>
                      </a:r>
                      <a:r>
                        <a:rPr lang="es-ES" sz="1400" baseline="0" dirty="0" smtClean="0"/>
                        <a:t> GALLETERÍA</a:t>
                      </a:r>
                      <a:endParaRPr lang="es-ES" sz="1400" dirty="0"/>
                    </a:p>
                  </a:txBody>
                  <a:tcPr marL="68580" marR="68580" marT="34290" marB="34290"/>
                </a:tc>
                <a:tc>
                  <a:txBody>
                    <a:bodyPr/>
                    <a:lstStyle/>
                    <a:p>
                      <a:pPr algn="ctr"/>
                      <a:r>
                        <a:rPr lang="es-ES" sz="1400" dirty="0" smtClean="0"/>
                        <a:t>15</a:t>
                      </a:r>
                      <a:endParaRPr lang="es-ES" sz="1400" dirty="0"/>
                    </a:p>
                  </a:txBody>
                  <a:tcPr marL="68580" marR="68580" marT="34290" marB="34290"/>
                </a:tc>
                <a:tc>
                  <a:txBody>
                    <a:bodyPr/>
                    <a:lstStyle/>
                    <a:p>
                      <a:pPr algn="ctr"/>
                      <a:r>
                        <a:rPr lang="es-ES" sz="1400" dirty="0" smtClean="0"/>
                        <a:t>78</a:t>
                      </a:r>
                      <a:endParaRPr lang="es-ES" sz="1400" dirty="0"/>
                    </a:p>
                  </a:txBody>
                  <a:tcPr marL="68580" marR="68580" marT="34290" marB="34290"/>
                </a:tc>
              </a:tr>
              <a:tr h="278130">
                <a:tc>
                  <a:txBody>
                    <a:bodyPr/>
                    <a:lstStyle/>
                    <a:p>
                      <a:r>
                        <a:rPr lang="es-ES" sz="1400" dirty="0" smtClean="0"/>
                        <a:t>COCHINILLA Y OTROS(CERVEZAS, PASTA,ETC)</a:t>
                      </a:r>
                      <a:endParaRPr lang="es-ES" sz="1400" dirty="0"/>
                    </a:p>
                  </a:txBody>
                  <a:tcPr marL="68580" marR="68580" marT="34290" marB="34290"/>
                </a:tc>
                <a:tc>
                  <a:txBody>
                    <a:bodyPr/>
                    <a:lstStyle/>
                    <a:p>
                      <a:pPr algn="ctr"/>
                      <a:r>
                        <a:rPr lang="es-ES" sz="1400" dirty="0" smtClean="0"/>
                        <a:t>1</a:t>
                      </a:r>
                      <a:endParaRPr lang="es-ES" sz="1400" dirty="0"/>
                    </a:p>
                  </a:txBody>
                  <a:tcPr marL="68580" marR="68580" marT="34290" marB="34290"/>
                </a:tc>
                <a:tc>
                  <a:txBody>
                    <a:bodyPr/>
                    <a:lstStyle/>
                    <a:p>
                      <a:pPr algn="ctr"/>
                      <a:r>
                        <a:rPr lang="es-ES" sz="1400" dirty="0" smtClean="0"/>
                        <a:t>44</a:t>
                      </a:r>
                      <a:endParaRPr lang="es-ES" sz="1400" dirty="0"/>
                    </a:p>
                  </a:txBody>
                  <a:tcPr marL="68580" marR="68580" marT="34290" marB="34290"/>
                </a:tc>
              </a:tr>
              <a:tr h="278130">
                <a:tc>
                  <a:txBody>
                    <a:bodyPr/>
                    <a:lstStyle/>
                    <a:p>
                      <a:r>
                        <a:rPr lang="es-ES" sz="1400" b="1" dirty="0" smtClean="0"/>
                        <a:t>DOP/IGP</a:t>
                      </a:r>
                      <a:endParaRPr lang="es-ES" sz="1400" b="1" dirty="0"/>
                    </a:p>
                  </a:txBody>
                  <a:tcPr marL="68580" marR="68580" marT="34290" marB="34290"/>
                </a:tc>
                <a:tc>
                  <a:txBody>
                    <a:bodyPr/>
                    <a:lstStyle/>
                    <a:p>
                      <a:pPr algn="ctr"/>
                      <a:r>
                        <a:rPr lang="es-ES" sz="1400" dirty="0" smtClean="0"/>
                        <a:t>344</a:t>
                      </a:r>
                      <a:endParaRPr lang="es-ES" sz="1400" dirty="0"/>
                    </a:p>
                  </a:txBody>
                  <a:tcPr marL="68580" marR="68580" marT="34290" marB="34290"/>
                </a:tc>
                <a:tc>
                  <a:txBody>
                    <a:bodyPr/>
                    <a:lstStyle/>
                    <a:p>
                      <a:pPr algn="ctr"/>
                      <a:r>
                        <a:rPr lang="es-ES" sz="1400" dirty="0" smtClean="0"/>
                        <a:t>3.566</a:t>
                      </a:r>
                      <a:endParaRPr lang="es-ES" sz="1400" dirty="0"/>
                    </a:p>
                  </a:txBody>
                  <a:tcPr marL="68580" marR="68580" marT="34290" marB="34290"/>
                </a:tc>
              </a:tr>
              <a:tr h="278130">
                <a:tc>
                  <a:txBody>
                    <a:bodyPr/>
                    <a:lstStyle/>
                    <a:p>
                      <a:r>
                        <a:rPr lang="es-ES" sz="1400" b="1" dirty="0" err="1" smtClean="0"/>
                        <a:t>ETGs</a:t>
                      </a:r>
                      <a:endParaRPr lang="es-ES" sz="1400" b="1" dirty="0"/>
                    </a:p>
                  </a:txBody>
                  <a:tcPr marL="68580" marR="68580" marT="34290" marB="34290"/>
                </a:tc>
                <a:tc>
                  <a:txBody>
                    <a:bodyPr/>
                    <a:lstStyle/>
                    <a:p>
                      <a:pPr algn="ctr"/>
                      <a:r>
                        <a:rPr lang="es-ES" sz="1400" dirty="0" smtClean="0"/>
                        <a:t>4</a:t>
                      </a:r>
                      <a:endParaRPr lang="es-ES" sz="1400" dirty="0"/>
                    </a:p>
                  </a:txBody>
                  <a:tcPr marL="68580" marR="68580" marT="34290" marB="34290"/>
                </a:tc>
                <a:tc>
                  <a:txBody>
                    <a:bodyPr/>
                    <a:lstStyle/>
                    <a:p>
                      <a:pPr algn="ctr"/>
                      <a:r>
                        <a:rPr lang="es-ES" sz="1400" dirty="0" smtClean="0"/>
                        <a:t>59</a:t>
                      </a:r>
                      <a:endParaRPr lang="es-ES" sz="1400" dirty="0"/>
                    </a:p>
                  </a:txBody>
                  <a:tcPr marL="68580" marR="68580" marT="34290" marB="34290"/>
                </a:tc>
              </a:tr>
              <a:tr h="278130">
                <a:tc>
                  <a:txBody>
                    <a:bodyPr/>
                    <a:lstStyle/>
                    <a:p>
                      <a:r>
                        <a:rPr lang="es-ES" sz="1400" b="1" dirty="0" smtClean="0"/>
                        <a:t>TOTAL</a:t>
                      </a:r>
                      <a:endParaRPr lang="es-ES" sz="1400" b="1" dirty="0"/>
                    </a:p>
                  </a:txBody>
                  <a:tcPr marL="68580" marR="68580" marT="34290" marB="34290"/>
                </a:tc>
                <a:tc>
                  <a:txBody>
                    <a:bodyPr/>
                    <a:lstStyle/>
                    <a:p>
                      <a:pPr algn="ctr"/>
                      <a:r>
                        <a:rPr lang="es-ES" sz="1400" dirty="0" smtClean="0"/>
                        <a:t>348</a:t>
                      </a:r>
                      <a:endParaRPr lang="es-ES" sz="1400" dirty="0"/>
                    </a:p>
                  </a:txBody>
                  <a:tcPr marL="68580" marR="68580" marT="34290" marB="34290"/>
                </a:tc>
                <a:tc>
                  <a:txBody>
                    <a:bodyPr/>
                    <a:lstStyle/>
                    <a:p>
                      <a:pPr algn="ctr"/>
                      <a:r>
                        <a:rPr lang="es-ES" sz="1400" dirty="0" smtClean="0"/>
                        <a:t>3.625</a:t>
                      </a:r>
                      <a:endParaRPr lang="es-ES" sz="1400" dirty="0"/>
                    </a:p>
                  </a:txBody>
                  <a:tcPr marL="68580" marR="68580" marT="34290" marB="34290"/>
                </a:tc>
              </a:tr>
            </a:tbl>
          </a:graphicData>
        </a:graphic>
      </p:graphicFrame>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112624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539552" y="672551"/>
            <a:ext cx="6272213" cy="432197"/>
          </a:xfrm>
          <a:prstGeom prst="rect">
            <a:avLst/>
          </a:prstGeom>
          <a:noFill/>
          <a:ln w="9525">
            <a:noFill/>
            <a:miter lim="800000"/>
            <a:headEnd/>
            <a:tailEnd/>
          </a:ln>
        </p:spPr>
        <p:txBody>
          <a:bodyPr anchor="ctr"/>
          <a:lstStyle/>
          <a:p>
            <a:pPr marL="136922" indent="-34529" algn="ctr" eaLnBrk="0" hangingPunct="0"/>
            <a:r>
              <a:rPr lang="es-ES" sz="2400" b="1" dirty="0">
                <a:solidFill>
                  <a:srgbClr val="CC6600"/>
                </a:solidFill>
              </a:rPr>
              <a:t>ANTECEDENTES:LEGISLACIÓN ESPAÑOLA Y ADAPTACIÓN AL MARCO COMUNITARIO</a:t>
            </a:r>
          </a:p>
        </p:txBody>
      </p:sp>
      <p:sp>
        <p:nvSpPr>
          <p:cNvPr id="7172" name="Rectangle 4"/>
          <p:cNvSpPr>
            <a:spLocks noChangeArrowheads="1"/>
          </p:cNvSpPr>
          <p:nvPr/>
        </p:nvSpPr>
        <p:spPr bwMode="auto">
          <a:xfrm>
            <a:off x="323528" y="1104748"/>
            <a:ext cx="8496944" cy="4104084"/>
          </a:xfrm>
          <a:prstGeom prst="rect">
            <a:avLst/>
          </a:prstGeom>
          <a:noFill/>
          <a:ln w="9525">
            <a:noFill/>
            <a:miter lim="800000"/>
            <a:headEnd/>
            <a:tailEnd/>
          </a:ln>
        </p:spPr>
        <p:txBody>
          <a:bodyPr/>
          <a:lstStyle/>
          <a:p>
            <a:pPr marL="266700" indent="-64294" eaLnBrk="0" hangingPunct="0">
              <a:lnSpc>
                <a:spcPct val="90000"/>
              </a:lnSpc>
              <a:spcBef>
                <a:spcPct val="20000"/>
              </a:spcBef>
            </a:pPr>
            <a:endParaRPr lang="es-ES" sz="1500" dirty="0"/>
          </a:p>
          <a:p>
            <a:pPr eaLnBrk="0" hangingPunct="0">
              <a:lnSpc>
                <a:spcPct val="90000"/>
              </a:lnSpc>
              <a:spcBef>
                <a:spcPct val="20000"/>
              </a:spcBef>
              <a:buFont typeface="Arial" pitchFamily="34" charset="0"/>
              <a:buChar char="•"/>
            </a:pPr>
            <a:r>
              <a:rPr lang="es-ES" sz="2400" dirty="0"/>
              <a:t> </a:t>
            </a:r>
            <a:r>
              <a:rPr lang="es-ES" sz="2400" b="1" dirty="0"/>
              <a:t>ENTRADA DE ESPAÑA EN LA U.E. (1 DE ENERO DE 1986)</a:t>
            </a:r>
          </a:p>
          <a:p>
            <a:pPr eaLnBrk="0" hangingPunct="0">
              <a:lnSpc>
                <a:spcPct val="90000"/>
              </a:lnSpc>
              <a:spcBef>
                <a:spcPct val="20000"/>
              </a:spcBef>
              <a:buFont typeface="Arial" pitchFamily="34" charset="0"/>
              <a:buChar char="•"/>
            </a:pPr>
            <a:r>
              <a:rPr lang="es-ES" sz="2400" b="1" dirty="0"/>
              <a:t> PRIMERA LEGISLACIÓN EUROPEA RELATIVA  A LOS PRODUCTOS DE CALIDAD.</a:t>
            </a:r>
          </a:p>
          <a:p>
            <a:pPr lvl="1" algn="just" eaLnBrk="0" hangingPunct="0">
              <a:lnSpc>
                <a:spcPct val="90000"/>
              </a:lnSpc>
              <a:spcBef>
                <a:spcPct val="20000"/>
              </a:spcBef>
              <a:buFont typeface="Arial" pitchFamily="34" charset="0"/>
              <a:buChar char="•"/>
            </a:pPr>
            <a:r>
              <a:rPr lang="es-ES" sz="2000" b="1" dirty="0"/>
              <a:t>Reglamento (CEE) 2081/1992 del Consejo,  </a:t>
            </a:r>
            <a:r>
              <a:rPr lang="es-ES" sz="2000" dirty="0"/>
              <a:t>de 14 de julio de 1992, relativo a la protección de las indicaciones geográficas y de las denominaciones de origen de los productos agrícolas y alimenticios.</a:t>
            </a:r>
          </a:p>
          <a:p>
            <a:pPr lvl="1" algn="just" eaLnBrk="0" hangingPunct="0">
              <a:lnSpc>
                <a:spcPct val="90000"/>
              </a:lnSpc>
              <a:spcBef>
                <a:spcPct val="20000"/>
              </a:spcBef>
              <a:buFont typeface="Arial" pitchFamily="34" charset="0"/>
              <a:buChar char="•"/>
            </a:pPr>
            <a:r>
              <a:rPr lang="es-ES" sz="2000" b="1" dirty="0"/>
              <a:t>Reglamento  (CEE) 2082/1992 del Consejo, </a:t>
            </a:r>
            <a:r>
              <a:rPr lang="es-ES" sz="2000" dirty="0"/>
              <a:t>de 14 de julio de 1992, relativo a la certificación de las características específicas de los productos agrícolas y alimenticios</a:t>
            </a:r>
            <a:r>
              <a:rPr lang="es-ES" sz="2000" dirty="0" smtClean="0"/>
              <a:t>.</a:t>
            </a:r>
            <a:endParaRPr lang="es-ES" sz="2400" b="1" dirty="0"/>
          </a:p>
          <a:p>
            <a:pPr eaLnBrk="0" hangingPunct="0">
              <a:lnSpc>
                <a:spcPct val="90000"/>
              </a:lnSpc>
              <a:spcBef>
                <a:spcPct val="20000"/>
              </a:spcBef>
              <a:buFont typeface="Arial" pitchFamily="34" charset="0"/>
              <a:buChar char="•"/>
            </a:pPr>
            <a:r>
              <a:rPr lang="es-ES" sz="2400" b="1" dirty="0"/>
              <a:t> ADAPTACIÓN AL ACERVO COMUNITARIO</a:t>
            </a:r>
          </a:p>
          <a:p>
            <a:pPr lvl="1" algn="just" eaLnBrk="0" hangingPunct="0">
              <a:lnSpc>
                <a:spcPct val="90000"/>
              </a:lnSpc>
              <a:spcBef>
                <a:spcPct val="20000"/>
              </a:spcBef>
              <a:buFont typeface="Arial" pitchFamily="34" charset="0"/>
              <a:buChar char="•"/>
            </a:pPr>
            <a:r>
              <a:rPr lang="es-ES" sz="2400" b="1" dirty="0"/>
              <a:t>Los EEMM tuvieron que comunicar en seis meses aquellas figuras ya protegidas a nivel nacional que deseaban mantener.</a:t>
            </a:r>
          </a:p>
          <a:p>
            <a:pPr lvl="1" algn="just" eaLnBrk="0" hangingPunct="0">
              <a:lnSpc>
                <a:spcPct val="90000"/>
              </a:lnSpc>
              <a:spcBef>
                <a:spcPct val="20000"/>
              </a:spcBef>
              <a:buFont typeface="Arial" pitchFamily="34" charset="0"/>
              <a:buChar char="•"/>
            </a:pPr>
            <a:r>
              <a:rPr lang="es-ES" sz="2400" b="1" dirty="0"/>
              <a:t>Se aprobaron en el Comité los proyectos de Reglamento de inscripción pero no pasaron por el procedimiento de oposición comunitario</a:t>
            </a:r>
          </a:p>
          <a:p>
            <a:pPr lvl="1" eaLnBrk="0" hangingPunct="0">
              <a:lnSpc>
                <a:spcPct val="90000"/>
              </a:lnSpc>
              <a:spcBef>
                <a:spcPct val="20000"/>
              </a:spcBef>
            </a:pPr>
            <a:endParaRPr lang="es-ES" sz="2400" dirty="0"/>
          </a:p>
          <a:p>
            <a:pPr eaLnBrk="0" hangingPunct="0">
              <a:lnSpc>
                <a:spcPct val="90000"/>
              </a:lnSpc>
              <a:spcBef>
                <a:spcPct val="20000"/>
              </a:spcBef>
              <a:buFont typeface="Arial" pitchFamily="34" charset="0"/>
              <a:buChar char="•"/>
            </a:pPr>
            <a:r>
              <a:rPr lang="es-ES" sz="2400" dirty="0"/>
              <a:t> </a:t>
            </a:r>
            <a:r>
              <a:rPr lang="es-ES" sz="2400" b="1" dirty="0"/>
              <a:t>LEY 24/2003, DE LA VIÑA Y DEL VINO.</a:t>
            </a:r>
          </a:p>
          <a:p>
            <a:pPr eaLnBrk="0" hangingPunct="0">
              <a:lnSpc>
                <a:spcPct val="90000"/>
              </a:lnSpc>
              <a:spcBef>
                <a:spcPct val="20000"/>
              </a:spcBef>
              <a:buFontTx/>
              <a:buChar char="-"/>
            </a:pPr>
            <a:r>
              <a:rPr lang="es-ES" sz="2400" dirty="0"/>
              <a:t>Niveles de protección: DO, </a:t>
            </a:r>
            <a:r>
              <a:rPr lang="es-ES" sz="2400" dirty="0" err="1"/>
              <a:t>DOCa</a:t>
            </a:r>
            <a:r>
              <a:rPr lang="es-ES" sz="2400" dirty="0"/>
              <a:t>, VCIG, Vino de Pago, Vino de la tierra.</a:t>
            </a:r>
          </a:p>
          <a:p>
            <a:pPr eaLnBrk="0" hangingPunct="0">
              <a:lnSpc>
                <a:spcPct val="90000"/>
              </a:lnSpc>
              <a:spcBef>
                <a:spcPct val="20000"/>
              </a:spcBef>
              <a:buFontTx/>
              <a:buChar char="-"/>
            </a:pPr>
            <a:r>
              <a:rPr lang="es-ES" sz="2400" dirty="0"/>
              <a:t>Desarrolla el régimen sancionador, aplicable también a productos agroalimentarios</a:t>
            </a:r>
          </a:p>
          <a:p>
            <a:pPr eaLnBrk="0" hangingPunct="0">
              <a:lnSpc>
                <a:spcPct val="90000"/>
              </a:lnSpc>
              <a:spcBef>
                <a:spcPct val="20000"/>
              </a:spcBef>
            </a:pPr>
            <a:r>
              <a:rPr lang="es-ES" sz="1500" b="1" dirty="0"/>
              <a:t/>
            </a:r>
            <a:br>
              <a:rPr lang="es-ES" sz="1500" b="1" dirty="0"/>
            </a:br>
            <a:endParaRPr lang="es-ES" sz="1500" b="1" dirty="0"/>
          </a:p>
          <a:p>
            <a:pPr eaLnBrk="0" hangingPunct="0">
              <a:lnSpc>
                <a:spcPct val="90000"/>
              </a:lnSpc>
              <a:spcBef>
                <a:spcPct val="20000"/>
              </a:spcBef>
            </a:pPr>
            <a:endParaRPr lang="es-ES" sz="1500" dirty="0"/>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234058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113838" y="3861048"/>
            <a:ext cx="2754306" cy="4320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5" name="4 Rectángulo"/>
          <p:cNvSpPr/>
          <p:nvPr/>
        </p:nvSpPr>
        <p:spPr>
          <a:xfrm>
            <a:off x="1439652" y="1646803"/>
            <a:ext cx="6102678" cy="3208571"/>
          </a:xfrm>
          <a:prstGeom prst="rect">
            <a:avLst/>
          </a:prstGeom>
          <a:ln>
            <a:solidFill>
              <a:schemeClr val="accent1">
                <a:alpha val="90000"/>
              </a:schemeClr>
            </a:solidFill>
          </a:ln>
        </p:spPr>
        <p:txBody>
          <a:bodyPr wrap="square">
            <a:spAutoFit/>
          </a:bodyPr>
          <a:lstStyle/>
          <a:p>
            <a:pPr algn="ctr"/>
            <a:r>
              <a:rPr lang="es-ES" b="1" dirty="0">
                <a:solidFill>
                  <a:prstClr val="black"/>
                </a:solidFill>
              </a:rPr>
              <a:t>VALOR ECONÓMICO </a:t>
            </a:r>
            <a:r>
              <a:rPr lang="es-ES" b="1" dirty="0" smtClean="0">
                <a:solidFill>
                  <a:prstClr val="black"/>
                </a:solidFill>
              </a:rPr>
              <a:t>EN 2017 </a:t>
            </a:r>
            <a:r>
              <a:rPr lang="es-ES" b="1" dirty="0">
                <a:solidFill>
                  <a:prstClr val="black"/>
                </a:solidFill>
              </a:rPr>
              <a:t>DE PRODUCTOS DOP/IGP/ETG EN ESPAÑA: </a:t>
            </a:r>
            <a:endParaRPr lang="es-ES" b="1" dirty="0">
              <a:solidFill>
                <a:srgbClr val="0000CC"/>
              </a:solidFill>
              <a:latin typeface="Arial" pitchFamily="34" charset="0"/>
              <a:cs typeface="Arial" pitchFamily="34" charset="0"/>
            </a:endParaRPr>
          </a:p>
          <a:p>
            <a:pPr marL="257175" indent="-257175">
              <a:spcBef>
                <a:spcPts val="900"/>
              </a:spcBef>
              <a:buFont typeface="Wingdings" panose="05000000000000000000" pitchFamily="2" charset="2"/>
              <a:buChar char="§"/>
            </a:pPr>
            <a:r>
              <a:rPr lang="es-ES" b="1" dirty="0">
                <a:solidFill>
                  <a:schemeClr val="accent2">
                    <a:lumMod val="75000"/>
                  </a:schemeClr>
                </a:solidFill>
              </a:rPr>
              <a:t>VINOS: </a:t>
            </a:r>
            <a:r>
              <a:rPr lang="es-ES" b="1" dirty="0" smtClean="0">
                <a:solidFill>
                  <a:schemeClr val="accent2">
                    <a:lumMod val="75000"/>
                  </a:schemeClr>
                </a:solidFill>
              </a:rPr>
              <a:t>4.443 </a:t>
            </a:r>
            <a:r>
              <a:rPr lang="es-ES" b="1" dirty="0">
                <a:solidFill>
                  <a:schemeClr val="accent2">
                    <a:lumMod val="75000"/>
                  </a:schemeClr>
                </a:solidFill>
              </a:rPr>
              <a:t>MILLONES €</a:t>
            </a:r>
          </a:p>
          <a:p>
            <a:pPr marL="257175" indent="-257175">
              <a:spcBef>
                <a:spcPts val="900"/>
              </a:spcBef>
              <a:buFont typeface="Wingdings" panose="05000000000000000000" pitchFamily="2" charset="2"/>
              <a:buChar char="§"/>
            </a:pPr>
            <a:r>
              <a:rPr lang="es-ES" b="1" dirty="0">
                <a:solidFill>
                  <a:schemeClr val="accent6">
                    <a:lumMod val="50000"/>
                  </a:schemeClr>
                </a:solidFill>
              </a:rPr>
              <a:t>BEBIDAS ESPIRITUOSAS: </a:t>
            </a:r>
            <a:r>
              <a:rPr lang="es-ES" b="1" dirty="0" smtClean="0">
                <a:solidFill>
                  <a:schemeClr val="accent6">
                    <a:lumMod val="50000"/>
                  </a:schemeClr>
                </a:solidFill>
              </a:rPr>
              <a:t>119 </a:t>
            </a:r>
            <a:r>
              <a:rPr lang="es-ES" b="1" dirty="0">
                <a:solidFill>
                  <a:schemeClr val="accent6">
                    <a:lumMod val="50000"/>
                  </a:schemeClr>
                </a:solidFill>
              </a:rPr>
              <a:t>MILLONES €</a:t>
            </a:r>
          </a:p>
          <a:p>
            <a:pPr marL="257175" indent="-257175">
              <a:spcBef>
                <a:spcPts val="900"/>
              </a:spcBef>
              <a:buFont typeface="Wingdings" panose="05000000000000000000" pitchFamily="2" charset="2"/>
              <a:buChar char="§"/>
            </a:pPr>
            <a:r>
              <a:rPr lang="es-ES" b="1" dirty="0">
                <a:solidFill>
                  <a:schemeClr val="tx2">
                    <a:lumMod val="75000"/>
                  </a:schemeClr>
                </a:solidFill>
              </a:rPr>
              <a:t>RESTO DE ALIMENTOS: </a:t>
            </a:r>
            <a:r>
              <a:rPr lang="es-ES" b="1" dirty="0" smtClean="0">
                <a:solidFill>
                  <a:schemeClr val="tx2">
                    <a:lumMod val="75000"/>
                  </a:schemeClr>
                </a:solidFill>
              </a:rPr>
              <a:t>2.522 </a:t>
            </a:r>
            <a:r>
              <a:rPr lang="es-ES" b="1" dirty="0">
                <a:solidFill>
                  <a:schemeClr val="tx2">
                    <a:lumMod val="75000"/>
                  </a:schemeClr>
                </a:solidFill>
              </a:rPr>
              <a:t>MILLONES €</a:t>
            </a:r>
          </a:p>
          <a:p>
            <a:pPr algn="ctr"/>
            <a:endParaRPr lang="es-ES" b="1" dirty="0">
              <a:solidFill>
                <a:prstClr val="black"/>
              </a:solidFill>
            </a:endParaRPr>
          </a:p>
          <a:p>
            <a:pPr algn="ctr"/>
            <a:endParaRPr lang="es-ES" b="1" dirty="0">
              <a:solidFill>
                <a:prstClr val="black"/>
              </a:solidFill>
            </a:endParaRPr>
          </a:p>
          <a:p>
            <a:pPr algn="ctr"/>
            <a:r>
              <a:rPr lang="es-ES" b="1" dirty="0">
                <a:solidFill>
                  <a:prstClr val="black"/>
                </a:solidFill>
              </a:rPr>
              <a:t>TOTAL = </a:t>
            </a:r>
            <a:r>
              <a:rPr lang="es-ES" b="1" dirty="0" smtClean="0">
                <a:solidFill>
                  <a:prstClr val="black"/>
                </a:solidFill>
              </a:rPr>
              <a:t>7.084 </a:t>
            </a:r>
            <a:r>
              <a:rPr lang="es-ES" b="1" dirty="0">
                <a:solidFill>
                  <a:prstClr val="black"/>
                </a:solidFill>
              </a:rPr>
              <a:t>MILLONES € </a:t>
            </a:r>
          </a:p>
          <a:p>
            <a:pPr algn="ctr"/>
            <a:endParaRPr lang="es-ES" b="1" dirty="0">
              <a:solidFill>
                <a:prstClr val="black"/>
              </a:solidFill>
            </a:endParaRPr>
          </a:p>
          <a:p>
            <a:pPr algn="ctr"/>
            <a:r>
              <a:rPr lang="es-ES" b="1" i="1" dirty="0">
                <a:solidFill>
                  <a:prstClr val="black"/>
                </a:solidFill>
              </a:rPr>
              <a:t>(EN LA UE EN TORNO A 70.000 M€)</a:t>
            </a:r>
          </a:p>
        </p:txBody>
      </p:sp>
      <p:pic>
        <p:nvPicPr>
          <p:cNvPr id="6" name="Imagen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2493063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 name="Text Box 71"/>
          <p:cNvSpPr txBox="1">
            <a:spLocks noChangeArrowheads="1"/>
          </p:cNvSpPr>
          <p:nvPr/>
        </p:nvSpPr>
        <p:spPr bwMode="auto">
          <a:xfrm>
            <a:off x="1835696" y="1276245"/>
            <a:ext cx="4751809" cy="702469"/>
          </a:xfrm>
          <a:prstGeom prst="rect">
            <a:avLst/>
          </a:prstGeom>
          <a:noFill/>
          <a:ln w="19050" cap="flat">
            <a:noFill/>
            <a:round/>
            <a:headEnd/>
            <a:tailEnd/>
          </a:ln>
          <a:effectLst/>
        </p:spPr>
        <p:txBody>
          <a:bodyPr lIns="67500" tIns="35100" rIns="67500" bIns="35100" anchor="ctr"/>
          <a:lstStyle/>
          <a:p>
            <a:pPr marL="269081" indent="-266700">
              <a:tabLst>
                <a:tab pos="269081" algn="l"/>
                <a:tab pos="683419" algn="l"/>
                <a:tab pos="1369219" algn="l"/>
                <a:tab pos="2055019" algn="l"/>
                <a:tab pos="2740819" algn="l"/>
                <a:tab pos="3426619" algn="l"/>
                <a:tab pos="4112419" algn="l"/>
                <a:tab pos="4798219" algn="l"/>
                <a:tab pos="5484019" algn="l"/>
                <a:tab pos="6169819" algn="l"/>
                <a:tab pos="6855619" algn="l"/>
                <a:tab pos="7541419" algn="l"/>
                <a:tab pos="7542610" algn="l"/>
                <a:tab pos="7885510" algn="l"/>
              </a:tabLst>
            </a:pPr>
            <a:endParaRPr lang="es-ES" sz="1875" b="1" dirty="0">
              <a:solidFill>
                <a:srgbClr val="0000CC"/>
              </a:solidFill>
              <a:latin typeface="Arial" pitchFamily="34" charset="0"/>
              <a:cs typeface="Arial" pitchFamily="34" charset="0"/>
            </a:endParaRPr>
          </a:p>
        </p:txBody>
      </p:sp>
      <p:pic>
        <p:nvPicPr>
          <p:cNvPr id="8" name="Picture 8"/>
          <p:cNvPicPr>
            <a:picLocks noChangeAspect="1" noChangeArrowheads="1"/>
          </p:cNvPicPr>
          <p:nvPr/>
        </p:nvPicPr>
        <p:blipFill>
          <a:blip r:embed="rId3" cstate="screen"/>
          <a:srcRect/>
          <a:stretch>
            <a:fillRect/>
          </a:stretch>
        </p:blipFill>
        <p:spPr bwMode="auto">
          <a:xfrm>
            <a:off x="4067944" y="1276245"/>
            <a:ext cx="680191" cy="656676"/>
          </a:xfrm>
          <a:prstGeom prst="rect">
            <a:avLst/>
          </a:prstGeom>
          <a:noFill/>
          <a:ln w="9525">
            <a:noFill/>
            <a:miter lim="800000"/>
            <a:headEnd/>
            <a:tailEnd/>
          </a:ln>
        </p:spPr>
      </p:pic>
      <p:pic>
        <p:nvPicPr>
          <p:cNvPr id="9" name="Picture 7"/>
          <p:cNvPicPr>
            <a:picLocks noChangeAspect="1" noChangeArrowheads="1"/>
          </p:cNvPicPr>
          <p:nvPr/>
        </p:nvPicPr>
        <p:blipFill>
          <a:blip r:embed="rId4" cstate="screen"/>
          <a:srcRect/>
          <a:stretch>
            <a:fillRect/>
          </a:stretch>
        </p:blipFill>
        <p:spPr bwMode="auto">
          <a:xfrm>
            <a:off x="1835696" y="1260420"/>
            <a:ext cx="695507" cy="710418"/>
          </a:xfrm>
          <a:prstGeom prst="rect">
            <a:avLst/>
          </a:prstGeom>
          <a:noFill/>
          <a:ln w="9525">
            <a:noFill/>
            <a:miter lim="800000"/>
            <a:headEnd/>
            <a:tailEnd/>
          </a:ln>
        </p:spPr>
      </p:pic>
      <p:pic>
        <p:nvPicPr>
          <p:cNvPr id="10" name="Imagen 9"/>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6084168" y="1268369"/>
            <a:ext cx="702469" cy="702469"/>
          </a:xfrm>
          <a:prstGeom prst="rect">
            <a:avLst/>
          </a:prstGeom>
        </p:spPr>
      </p:pic>
      <p:sp>
        <p:nvSpPr>
          <p:cNvPr id="2" name="CuadroTexto 1"/>
          <p:cNvSpPr txBox="1"/>
          <p:nvPr/>
        </p:nvSpPr>
        <p:spPr>
          <a:xfrm>
            <a:off x="1331640" y="2204864"/>
            <a:ext cx="6696744" cy="3693319"/>
          </a:xfrm>
          <a:prstGeom prst="rect">
            <a:avLst/>
          </a:prstGeom>
          <a:noFill/>
        </p:spPr>
        <p:txBody>
          <a:bodyPr wrap="square" rtlCol="0">
            <a:spAutoFit/>
          </a:bodyPr>
          <a:lstStyle/>
          <a:p>
            <a:pPr marL="214313" indent="-214313">
              <a:buFont typeface="Arial" panose="020B0604020202020204" pitchFamily="34" charset="0"/>
              <a:buChar char="•"/>
            </a:pPr>
            <a:r>
              <a:rPr lang="es-ES" dirty="0" smtClean="0"/>
              <a:t>348 DOP/IGP/ETG </a:t>
            </a:r>
            <a:r>
              <a:rPr lang="es-ES" dirty="0"/>
              <a:t>españolas en </a:t>
            </a:r>
            <a:r>
              <a:rPr lang="es-ES" dirty="0" smtClean="0"/>
              <a:t>2018 </a:t>
            </a:r>
            <a:r>
              <a:rPr lang="es-ES" dirty="0"/>
              <a:t>+ </a:t>
            </a:r>
            <a:r>
              <a:rPr lang="es-ES" dirty="0" smtClean="0"/>
              <a:t>21 </a:t>
            </a:r>
            <a:r>
              <a:rPr lang="es-ES" dirty="0"/>
              <a:t>solicitudes en trámite UE</a:t>
            </a:r>
          </a:p>
          <a:p>
            <a:r>
              <a:rPr lang="es-ES" dirty="0" smtClean="0"/>
              <a:t>    </a:t>
            </a:r>
            <a:r>
              <a:rPr lang="es-ES" dirty="0"/>
              <a:t>En Italia </a:t>
            </a:r>
            <a:r>
              <a:rPr lang="es-ES" dirty="0" smtClean="0"/>
              <a:t>932 </a:t>
            </a:r>
            <a:r>
              <a:rPr lang="es-ES" dirty="0"/>
              <a:t>(+</a:t>
            </a:r>
            <a:r>
              <a:rPr lang="es-ES" dirty="0" smtClean="0"/>
              <a:t>267%), </a:t>
            </a:r>
            <a:r>
              <a:rPr lang="es-ES" dirty="0"/>
              <a:t>Francia </a:t>
            </a:r>
            <a:r>
              <a:rPr lang="es-ES" dirty="0" smtClean="0"/>
              <a:t>812(+233%) </a:t>
            </a:r>
            <a:r>
              <a:rPr lang="es-ES" dirty="0"/>
              <a:t>y Portugal </a:t>
            </a:r>
            <a:r>
              <a:rPr lang="es-ES" dirty="0" smtClean="0"/>
              <a:t>204 (58%) </a:t>
            </a:r>
          </a:p>
          <a:p>
            <a:endParaRPr lang="es-ES" dirty="0">
              <a:solidFill>
                <a:srgbClr val="FF0000"/>
              </a:solidFill>
            </a:endParaRPr>
          </a:p>
          <a:p>
            <a:pPr marL="214313" indent="-214313">
              <a:buFont typeface="Arial" panose="020B0604020202020204" pitchFamily="34" charset="0"/>
              <a:buChar char="•"/>
            </a:pPr>
            <a:r>
              <a:rPr lang="es-ES" dirty="0"/>
              <a:t>Cerca de </a:t>
            </a:r>
            <a:r>
              <a:rPr lang="es-ES" dirty="0" smtClean="0"/>
              <a:t>341.377 </a:t>
            </a:r>
            <a:r>
              <a:rPr lang="es-ES" dirty="0"/>
              <a:t>agricultores y ganaderos españoles </a:t>
            </a:r>
            <a:r>
              <a:rPr lang="es-ES" dirty="0" smtClean="0"/>
              <a:t>inscritos</a:t>
            </a:r>
          </a:p>
          <a:p>
            <a:endParaRPr lang="es-ES" dirty="0"/>
          </a:p>
          <a:p>
            <a:pPr marL="214313" indent="-214313">
              <a:buFont typeface="Arial" panose="020B0604020202020204" pitchFamily="34" charset="0"/>
              <a:buChar char="•"/>
            </a:pPr>
            <a:r>
              <a:rPr lang="es-ES" dirty="0"/>
              <a:t>Unas </a:t>
            </a:r>
            <a:r>
              <a:rPr lang="es-ES" dirty="0" smtClean="0"/>
              <a:t>1,44 </a:t>
            </a:r>
            <a:r>
              <a:rPr lang="es-ES" dirty="0"/>
              <a:t>Millones H</a:t>
            </a:r>
            <a:r>
              <a:rPr lang="es-ES" dirty="0" smtClean="0"/>
              <a:t>a </a:t>
            </a:r>
            <a:r>
              <a:rPr lang="es-ES" dirty="0"/>
              <a:t>y cerca de </a:t>
            </a:r>
            <a:r>
              <a:rPr lang="es-ES" dirty="0" smtClean="0"/>
              <a:t>31.189 </a:t>
            </a:r>
            <a:r>
              <a:rPr lang="es-ES" dirty="0"/>
              <a:t>explotaciones </a:t>
            </a:r>
            <a:r>
              <a:rPr lang="es-ES" dirty="0" smtClean="0"/>
              <a:t>ganaderas</a:t>
            </a:r>
          </a:p>
          <a:p>
            <a:pPr marL="214313" indent="-214313">
              <a:buFont typeface="Arial" panose="020B0604020202020204" pitchFamily="34" charset="0"/>
              <a:buChar char="•"/>
            </a:pPr>
            <a:endParaRPr lang="es-ES" dirty="0"/>
          </a:p>
          <a:p>
            <a:pPr marL="214313" indent="-214313">
              <a:buFont typeface="Arial" panose="020B0604020202020204" pitchFamily="34" charset="0"/>
              <a:buChar char="•"/>
            </a:pPr>
            <a:r>
              <a:rPr lang="es-ES" dirty="0" smtClean="0"/>
              <a:t>Unas 8.652 </a:t>
            </a:r>
            <a:r>
              <a:rPr lang="es-ES" dirty="0"/>
              <a:t>Industrias </a:t>
            </a:r>
            <a:r>
              <a:rPr lang="es-ES" dirty="0" smtClean="0"/>
              <a:t>registradas</a:t>
            </a:r>
          </a:p>
          <a:p>
            <a:pPr marL="214313" indent="-214313">
              <a:buFont typeface="Arial" panose="020B0604020202020204" pitchFamily="34" charset="0"/>
              <a:buChar char="•"/>
            </a:pPr>
            <a:endParaRPr lang="es-ES" dirty="0"/>
          </a:p>
          <a:p>
            <a:pPr marL="214313" indent="-214313">
              <a:buFont typeface="Arial" panose="020B0604020202020204" pitchFamily="34" charset="0"/>
              <a:buChar char="•"/>
            </a:pPr>
            <a:r>
              <a:rPr lang="es-ES" dirty="0"/>
              <a:t>Unas </a:t>
            </a:r>
            <a:r>
              <a:rPr lang="es-ES" dirty="0" smtClean="0"/>
              <a:t>840.000 </a:t>
            </a:r>
            <a:r>
              <a:rPr lang="es-ES" dirty="0"/>
              <a:t>t de alimentos y </a:t>
            </a:r>
            <a:r>
              <a:rPr lang="es-ES" dirty="0" smtClean="0"/>
              <a:t>15 </a:t>
            </a:r>
            <a:r>
              <a:rPr lang="es-ES" dirty="0"/>
              <a:t>Millones Hl de bebidas amparadas al </a:t>
            </a:r>
            <a:r>
              <a:rPr lang="es-ES" dirty="0" smtClean="0"/>
              <a:t>año</a:t>
            </a:r>
          </a:p>
          <a:p>
            <a:pPr marL="214313" indent="-214313">
              <a:buFont typeface="Arial" panose="020B0604020202020204" pitchFamily="34" charset="0"/>
              <a:buChar char="•"/>
            </a:pPr>
            <a:endParaRPr lang="es-ES" dirty="0"/>
          </a:p>
          <a:p>
            <a:pPr marL="214313" indent="-214313">
              <a:buFont typeface="Arial" panose="020B0604020202020204" pitchFamily="34" charset="0"/>
              <a:buChar char="•"/>
            </a:pPr>
            <a:r>
              <a:rPr lang="es-ES" dirty="0"/>
              <a:t>Cerca de </a:t>
            </a:r>
            <a:r>
              <a:rPr lang="es-ES" dirty="0" smtClean="0"/>
              <a:t>7.084 </a:t>
            </a:r>
            <a:r>
              <a:rPr lang="es-ES" dirty="0"/>
              <a:t>Millones € de valor estimado en origen en </a:t>
            </a:r>
            <a:r>
              <a:rPr lang="es-ES" dirty="0" smtClean="0"/>
              <a:t>2017. </a:t>
            </a:r>
            <a:endParaRPr lang="es-ES" dirty="0"/>
          </a:p>
        </p:txBody>
      </p:sp>
      <p:pic>
        <p:nvPicPr>
          <p:cNvPr id="11" name="Imagen 10"/>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3003779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804247" y="0"/>
            <a:ext cx="2345337" cy="669381"/>
          </a:xfrm>
          <a:prstGeom prst="rect">
            <a:avLst/>
          </a:prstGeom>
        </p:spPr>
      </p:pic>
      <p:pic>
        <p:nvPicPr>
          <p:cNvPr id="2" name="Picture 2"/>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395536" y="764704"/>
            <a:ext cx="7467600" cy="574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8112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3"/>
          <p:cNvPicPr>
            <a:picLocks noGrp="1" noChangeAspect="1" noChangeArrowheads="1"/>
          </p:cNvPicPr>
          <p:nvPr>
            <p:ph type="body" idx="1"/>
          </p:nvPr>
        </p:nvPicPr>
        <p:blipFill>
          <a:blip r:embed="rId3" cstate="screen"/>
          <a:srcRect/>
          <a:stretch>
            <a:fillRect/>
          </a:stretch>
        </p:blipFill>
        <p:spPr>
          <a:xfrm>
            <a:off x="1187038" y="956015"/>
            <a:ext cx="6778147"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5" name="Text Box 6"/>
          <p:cNvSpPr txBox="1">
            <a:spLocks noChangeArrowheads="1"/>
          </p:cNvSpPr>
          <p:nvPr/>
        </p:nvSpPr>
        <p:spPr bwMode="auto">
          <a:xfrm>
            <a:off x="971598" y="5301208"/>
            <a:ext cx="7209025" cy="830997"/>
          </a:xfrm>
          <a:prstGeom prst="rect">
            <a:avLst/>
          </a:prstGeom>
          <a:noFill/>
          <a:ln w="9525">
            <a:noFill/>
            <a:miter lim="800000"/>
            <a:headEnd/>
            <a:tailEnd/>
          </a:ln>
        </p:spPr>
        <p:txBody>
          <a:bodyPr wrap="none">
            <a:spAutoFit/>
          </a:bodyPr>
          <a:lstStyle/>
          <a:p>
            <a:pPr algn="ctr"/>
            <a:r>
              <a:rPr lang="es-ES" sz="4800" b="1" dirty="0">
                <a:latin typeface="Arial" panose="020B0604020202020204" pitchFamily="34" charset="0"/>
                <a:cs typeface="Arial" panose="020B0604020202020204" pitchFamily="34" charset="0"/>
              </a:rPr>
              <a:t>Gracias por su atención</a:t>
            </a:r>
          </a:p>
        </p:txBody>
      </p:sp>
      <p:pic>
        <p:nvPicPr>
          <p:cNvPr id="5" name="Imagen 4"/>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Rectángulo"/>
          <p:cNvSpPr>
            <a:spLocks noChangeArrowheads="1"/>
          </p:cNvSpPr>
          <p:nvPr/>
        </p:nvSpPr>
        <p:spPr bwMode="auto">
          <a:xfrm>
            <a:off x="285629" y="395585"/>
            <a:ext cx="6210300" cy="461665"/>
          </a:xfrm>
          <a:prstGeom prst="rect">
            <a:avLst/>
          </a:prstGeom>
          <a:noFill/>
          <a:ln w="9525">
            <a:noFill/>
            <a:miter lim="800000"/>
            <a:headEnd/>
            <a:tailEnd/>
          </a:ln>
        </p:spPr>
        <p:txBody>
          <a:bodyPr>
            <a:spAutoFit/>
          </a:bodyPr>
          <a:lstStyle/>
          <a:p>
            <a:pPr algn="ctr"/>
            <a:r>
              <a:rPr lang="es-ES" sz="2400" b="1" dirty="0"/>
              <a:t>MARCO LEGAL NACIONAL</a:t>
            </a:r>
          </a:p>
        </p:txBody>
      </p:sp>
      <p:sp>
        <p:nvSpPr>
          <p:cNvPr id="8195" name="2 CuadroTexto"/>
          <p:cNvSpPr txBox="1">
            <a:spLocks noChangeArrowheads="1"/>
          </p:cNvSpPr>
          <p:nvPr/>
        </p:nvSpPr>
        <p:spPr bwMode="auto">
          <a:xfrm>
            <a:off x="179512" y="908720"/>
            <a:ext cx="8662086" cy="6417141"/>
          </a:xfrm>
          <a:prstGeom prst="rect">
            <a:avLst/>
          </a:prstGeom>
          <a:noFill/>
          <a:ln w="9525">
            <a:noFill/>
            <a:miter lim="800000"/>
            <a:headEnd/>
            <a:tailEnd/>
          </a:ln>
        </p:spPr>
        <p:txBody>
          <a:bodyPr wrap="square">
            <a:spAutoFit/>
          </a:bodyPr>
          <a:lstStyle/>
          <a:p>
            <a:pPr algn="just"/>
            <a:r>
              <a:rPr lang="es-ES" sz="2400" b="1" dirty="0"/>
              <a:t>LEY 6/2015, DE 12 DE MAYO, DE DENOMINACIONES DE ORIGEN E INDICACIONES GEOGRÁFICAS PROTEGIDAS DE ÁMBITO TERRITORIAL SUPRAAUTONÓMICO.</a:t>
            </a:r>
          </a:p>
          <a:p>
            <a:pPr algn="just"/>
            <a:r>
              <a:rPr lang="es-ES" sz="2400" dirty="0" smtClean="0"/>
              <a:t>Real </a:t>
            </a:r>
            <a:r>
              <a:rPr lang="es-ES" sz="2400" dirty="0"/>
              <a:t>Decreto 267/2017, de 17 de marzo, por el que se desarrolla la Ley 6/2015, de 12 de mayo, de Denominaciones de Origen e Indicaciones Geográficas Protegidas de ámbito territorial </a:t>
            </a:r>
            <a:r>
              <a:rPr lang="es-ES" sz="2400" dirty="0" smtClean="0"/>
              <a:t>supra-autonómico</a:t>
            </a:r>
            <a:endParaRPr lang="es-ES" sz="2400" dirty="0"/>
          </a:p>
          <a:p>
            <a:r>
              <a:rPr lang="es-ES" sz="2400" b="1" u="sng" dirty="0" smtClean="0"/>
              <a:t>OBJETIVOS</a:t>
            </a:r>
            <a:r>
              <a:rPr lang="es-ES" sz="2400" b="1" u="sng" dirty="0"/>
              <a:t>:</a:t>
            </a:r>
          </a:p>
          <a:p>
            <a:r>
              <a:rPr lang="es-ES" sz="2400" dirty="0"/>
              <a:t>Regular la titularidad, uso y gestión de las </a:t>
            </a:r>
            <a:r>
              <a:rPr lang="es-ES" sz="2400" dirty="0" err="1"/>
              <a:t>DOPs</a:t>
            </a:r>
            <a:r>
              <a:rPr lang="es-ES" sz="2400" dirty="0"/>
              <a:t> </a:t>
            </a:r>
            <a:r>
              <a:rPr lang="es-ES" sz="2400" dirty="0" err="1"/>
              <a:t>supraautonómicas</a:t>
            </a:r>
            <a:r>
              <a:rPr lang="es-ES" sz="2400" dirty="0"/>
              <a:t>.</a:t>
            </a:r>
          </a:p>
          <a:p>
            <a:r>
              <a:rPr lang="es-ES" sz="2400" dirty="0"/>
              <a:t>Establecer su régimen de control.</a:t>
            </a:r>
          </a:p>
          <a:p>
            <a:r>
              <a:rPr lang="es-ES" sz="2400" dirty="0"/>
              <a:t>Garantizar la protección de las </a:t>
            </a:r>
            <a:r>
              <a:rPr lang="es-ES" sz="2400" dirty="0" err="1"/>
              <a:t>DOPs</a:t>
            </a:r>
            <a:r>
              <a:rPr lang="es-ES" sz="2400" dirty="0"/>
              <a:t> e </a:t>
            </a:r>
            <a:r>
              <a:rPr lang="es-ES" sz="2400" dirty="0" err="1"/>
              <a:t>IGPs</a:t>
            </a:r>
            <a:r>
              <a:rPr lang="es-ES" sz="2400" dirty="0"/>
              <a:t> como derechos de propiedad intelectual.</a:t>
            </a:r>
          </a:p>
          <a:p>
            <a:r>
              <a:rPr lang="es-ES" sz="2400" dirty="0"/>
              <a:t>Proteger los derechos de los productores y consumidores. Veracidad y justificación de la información.</a:t>
            </a:r>
          </a:p>
          <a:p>
            <a:r>
              <a:rPr lang="es-ES" sz="2400" dirty="0"/>
              <a:t>Favorecer la cooperación entre administraciones públicas. </a:t>
            </a:r>
          </a:p>
          <a:p>
            <a:pPr algn="just"/>
            <a:endParaRPr lang="es-ES" dirty="0"/>
          </a:p>
          <a:p>
            <a:pPr algn="just"/>
            <a:endParaRPr lang="es-ES" dirty="0"/>
          </a:p>
          <a:p>
            <a:pPr algn="just"/>
            <a:endParaRPr lang="es-ES" sz="1500" b="1" dirty="0"/>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59934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Rectángulo"/>
          <p:cNvSpPr>
            <a:spLocks noChangeArrowheads="1"/>
          </p:cNvSpPr>
          <p:nvPr/>
        </p:nvSpPr>
        <p:spPr bwMode="auto">
          <a:xfrm>
            <a:off x="272634" y="394584"/>
            <a:ext cx="6210300" cy="461665"/>
          </a:xfrm>
          <a:prstGeom prst="rect">
            <a:avLst/>
          </a:prstGeom>
          <a:noFill/>
          <a:ln w="9525">
            <a:noFill/>
            <a:miter lim="800000"/>
            <a:headEnd/>
            <a:tailEnd/>
          </a:ln>
        </p:spPr>
        <p:txBody>
          <a:bodyPr>
            <a:spAutoFit/>
          </a:bodyPr>
          <a:lstStyle/>
          <a:p>
            <a:pPr algn="ctr"/>
            <a:r>
              <a:rPr lang="es-ES" sz="2400" b="1" dirty="0" smtClean="0"/>
              <a:t>MARCO LEGAL NACIONAL</a:t>
            </a:r>
            <a:endParaRPr lang="es-ES" sz="2400" b="1" dirty="0"/>
          </a:p>
        </p:txBody>
      </p:sp>
      <p:sp>
        <p:nvSpPr>
          <p:cNvPr id="8195" name="2 CuadroTexto"/>
          <p:cNvSpPr txBox="1">
            <a:spLocks noChangeArrowheads="1"/>
          </p:cNvSpPr>
          <p:nvPr/>
        </p:nvSpPr>
        <p:spPr bwMode="auto">
          <a:xfrm>
            <a:off x="179512" y="1280136"/>
            <a:ext cx="8662086" cy="4524315"/>
          </a:xfrm>
          <a:prstGeom prst="rect">
            <a:avLst/>
          </a:prstGeom>
          <a:noFill/>
          <a:ln w="9525">
            <a:noFill/>
            <a:miter lim="800000"/>
            <a:headEnd/>
            <a:tailEnd/>
          </a:ln>
        </p:spPr>
        <p:txBody>
          <a:bodyPr wrap="square">
            <a:spAutoFit/>
          </a:bodyPr>
          <a:lstStyle/>
          <a:p>
            <a:pPr algn="just"/>
            <a:r>
              <a:rPr lang="es-ES" sz="2400" b="1" dirty="0"/>
              <a:t>Real Decreto 1335/2011, </a:t>
            </a:r>
            <a:r>
              <a:rPr lang="es-ES" sz="2400" dirty="0"/>
              <a:t>de 3 de octubre, por el que se regula el procedimiento para la tramitación de  las solicitudes de inscripción de las denominaciones de origen protegidas y de las indicaciones geográficas protegidas en el registro comunitario y la oposición a ellas.</a:t>
            </a:r>
          </a:p>
          <a:p>
            <a:pPr algn="just"/>
            <a:endParaRPr lang="es-ES" sz="2400" b="1" dirty="0" smtClean="0"/>
          </a:p>
          <a:p>
            <a:pPr algn="just"/>
            <a:r>
              <a:rPr lang="es-ES" sz="2400" b="1" dirty="0" smtClean="0"/>
              <a:t>Real </a:t>
            </a:r>
            <a:r>
              <a:rPr lang="es-ES" sz="2400" b="1" dirty="0"/>
              <a:t>Decreto 149/2014, </a:t>
            </a:r>
            <a:r>
              <a:rPr lang="es-ES" sz="2400" dirty="0"/>
              <a:t>de 7 de marzo, por el que se modifica el Real Decreto </a:t>
            </a:r>
            <a:r>
              <a:rPr lang="es-ES" sz="2400" dirty="0" smtClean="0"/>
              <a:t>1335/2011</a:t>
            </a:r>
            <a:r>
              <a:rPr lang="es-ES" sz="2400" dirty="0"/>
              <a:t>.</a:t>
            </a:r>
          </a:p>
          <a:p>
            <a:pPr algn="just"/>
            <a:endParaRPr lang="es-ES" sz="2400" dirty="0"/>
          </a:p>
          <a:p>
            <a:pPr algn="just"/>
            <a:r>
              <a:rPr lang="es-ES" sz="2400" b="1" u="sng" dirty="0"/>
              <a:t>OBJETIVO:</a:t>
            </a:r>
          </a:p>
          <a:p>
            <a:pPr algn="just"/>
            <a:r>
              <a:rPr lang="es-ES" sz="2400" dirty="0"/>
              <a:t>Establecer el procedimiento de tramitación nacional de las solicitudes de registro y modificación de las </a:t>
            </a:r>
            <a:r>
              <a:rPr lang="es-ES" sz="2400" dirty="0" err="1"/>
              <a:t>DOPs</a:t>
            </a:r>
            <a:r>
              <a:rPr lang="es-ES" sz="2400" dirty="0"/>
              <a:t> e </a:t>
            </a:r>
            <a:r>
              <a:rPr lang="es-ES" sz="2400" dirty="0" err="1"/>
              <a:t>IGPs</a:t>
            </a:r>
            <a:r>
              <a:rPr lang="es-ES" sz="2400" dirty="0"/>
              <a:t>.</a:t>
            </a:r>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extLst>
      <p:ext uri="{BB962C8B-B14F-4D97-AF65-F5344CB8AC3E}">
        <p14:creationId xmlns:p14="http://schemas.microsoft.com/office/powerpoint/2010/main" xmlns="" val="399229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34120" y="616297"/>
            <a:ext cx="7510288" cy="652463"/>
          </a:xfrm>
        </p:spPr>
        <p:txBody>
          <a:bodyPr>
            <a:normAutofit fontScale="90000"/>
          </a:bodyPr>
          <a:lstStyle/>
          <a:p>
            <a:pPr fontAlgn="auto">
              <a:spcAft>
                <a:spcPts val="0"/>
              </a:spcAft>
              <a:defRPr/>
            </a:pPr>
            <a:r>
              <a:rPr lang="es-ES" sz="2800" b="1" dirty="0" smtClean="0">
                <a:solidFill>
                  <a:srgbClr val="0000CC"/>
                </a:solidFill>
                <a:latin typeface="Arial" pitchFamily="34" charset="0"/>
                <a:ea typeface="+mn-ea"/>
                <a:cs typeface="Arial" pitchFamily="34" charset="0"/>
              </a:rPr>
              <a:t>Principios básicos de los regímenes de calidad</a:t>
            </a:r>
          </a:p>
        </p:txBody>
      </p:sp>
      <p:sp>
        <p:nvSpPr>
          <p:cNvPr id="3" name="2 Marcador de contenido"/>
          <p:cNvSpPr>
            <a:spLocks noGrp="1"/>
          </p:cNvSpPr>
          <p:nvPr>
            <p:ph idx="1"/>
          </p:nvPr>
        </p:nvSpPr>
        <p:spPr>
          <a:xfrm>
            <a:off x="467544" y="1412776"/>
            <a:ext cx="8136904" cy="5256584"/>
          </a:xfrm>
        </p:spPr>
        <p:txBody>
          <a:bodyPr>
            <a:normAutofit/>
          </a:bodyPr>
          <a:lstStyle/>
          <a:p>
            <a:pPr marL="0" indent="0" algn="just" fontAlgn="auto">
              <a:spcAft>
                <a:spcPts val="0"/>
              </a:spcAft>
              <a:buClr>
                <a:schemeClr val="accent3"/>
              </a:buClr>
              <a:buFont typeface="Wingdings 2"/>
              <a:buNone/>
              <a:defRPr/>
            </a:pPr>
            <a:r>
              <a:rPr lang="es-ES_tradnl" sz="1800" dirty="0" smtClean="0">
                <a:latin typeface="Arial" pitchFamily="34" charset="0"/>
                <a:cs typeface="Arial" pitchFamily="34" charset="0"/>
              </a:rPr>
              <a:t>El </a:t>
            </a:r>
            <a:r>
              <a:rPr lang="es-ES_tradnl" sz="1800" b="1" dirty="0" smtClean="0">
                <a:latin typeface="Arial" pitchFamily="34" charset="0"/>
                <a:cs typeface="Arial" pitchFamily="34" charset="0"/>
              </a:rPr>
              <a:t>objeto</a:t>
            </a:r>
            <a:r>
              <a:rPr lang="es-ES_tradnl" sz="1800" dirty="0" smtClean="0">
                <a:latin typeface="Arial" pitchFamily="34" charset="0"/>
                <a:cs typeface="Arial" pitchFamily="34" charset="0"/>
              </a:rPr>
              <a:t> de dicha </a:t>
            </a:r>
            <a:r>
              <a:rPr lang="es-ES_tradnl" sz="1800" b="1" dirty="0" smtClean="0">
                <a:latin typeface="Arial" pitchFamily="34" charset="0"/>
                <a:cs typeface="Arial" pitchFamily="34" charset="0"/>
              </a:rPr>
              <a:t>política de calidad </a:t>
            </a:r>
            <a:r>
              <a:rPr lang="es-ES_tradnl" sz="1800" dirty="0" smtClean="0">
                <a:latin typeface="Arial" pitchFamily="34" charset="0"/>
                <a:cs typeface="Arial" pitchFamily="34" charset="0"/>
              </a:rPr>
              <a:t>se ha centrado en tres aspectos fundamentales:</a:t>
            </a:r>
            <a:endParaRPr lang="es-ES" sz="1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ES_tradnl" sz="1800" dirty="0" smtClean="0">
                <a:latin typeface="Arial" pitchFamily="34" charset="0"/>
                <a:cs typeface="Arial" pitchFamily="34" charset="0"/>
              </a:rPr>
              <a:t>La conservación del patrimonio gastronómico mediante la </a:t>
            </a:r>
            <a:r>
              <a:rPr lang="es-ES_tradnl" sz="1800" b="1" dirty="0" smtClean="0">
                <a:latin typeface="Arial" pitchFamily="34" charset="0"/>
                <a:cs typeface="Arial" pitchFamily="34" charset="0"/>
              </a:rPr>
              <a:t>protección</a:t>
            </a:r>
            <a:r>
              <a:rPr lang="es-ES_tradnl" sz="1800" dirty="0" smtClean="0">
                <a:latin typeface="Arial" pitchFamily="34" charset="0"/>
                <a:cs typeface="Arial" pitchFamily="34" charset="0"/>
              </a:rPr>
              <a:t> </a:t>
            </a:r>
            <a:r>
              <a:rPr lang="es-ES_tradnl" sz="1800" b="1" dirty="0" smtClean="0">
                <a:latin typeface="Arial" pitchFamily="34" charset="0"/>
                <a:cs typeface="Arial" pitchFamily="34" charset="0"/>
              </a:rPr>
              <a:t>y valorización </a:t>
            </a:r>
            <a:r>
              <a:rPr lang="es-ES_tradnl" sz="1800" dirty="0" smtClean="0">
                <a:latin typeface="Arial" pitchFamily="34" charset="0"/>
                <a:cs typeface="Arial" pitchFamily="34" charset="0"/>
              </a:rPr>
              <a:t>de los productos agroalimentarios  </a:t>
            </a:r>
            <a:endParaRPr lang="es-ES" sz="1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CR" sz="1800" dirty="0" smtClean="0">
                <a:latin typeface="Arial" pitchFamily="34" charset="0"/>
                <a:cs typeface="Arial" pitchFamily="34" charset="0"/>
              </a:rPr>
              <a:t>Proporcionar una garantía al consumidor de productos con calidad y origen</a:t>
            </a:r>
            <a:endParaRPr lang="es-ES" sz="1800" dirty="0" smtClean="0">
              <a:latin typeface="Arial" pitchFamily="34" charset="0"/>
              <a:cs typeface="Arial" pitchFamily="34" charset="0"/>
            </a:endParaRPr>
          </a:p>
          <a:p>
            <a:pPr marL="274320" indent="-274320" algn="just">
              <a:buClr>
                <a:schemeClr val="accent3"/>
              </a:buClr>
              <a:buFont typeface="Wingdings 2"/>
              <a:buChar char=""/>
              <a:defRPr/>
            </a:pPr>
            <a:r>
              <a:rPr lang="es-ES_tradnl" sz="1800" dirty="0" smtClean="0">
                <a:latin typeface="Arial" pitchFamily="34" charset="0"/>
                <a:cs typeface="Arial" pitchFamily="34" charset="0"/>
              </a:rPr>
              <a:t>La </a:t>
            </a:r>
            <a:r>
              <a:rPr lang="es-ES_tradnl" sz="1800" b="1" dirty="0" smtClean="0">
                <a:latin typeface="Arial" pitchFamily="34" charset="0"/>
                <a:cs typeface="Arial" pitchFamily="34" charset="0"/>
              </a:rPr>
              <a:t>protección en el abuso e imitación </a:t>
            </a:r>
            <a:r>
              <a:rPr lang="es-ES_tradnl" sz="1800" dirty="0" smtClean="0">
                <a:latin typeface="Arial" pitchFamily="34" charset="0"/>
                <a:cs typeface="Arial" pitchFamily="34" charset="0"/>
              </a:rPr>
              <a:t>de nombres de productos. </a:t>
            </a:r>
            <a:endParaRPr lang="es-ES" sz="1800" dirty="0" smtClean="0">
              <a:latin typeface="Arial" pitchFamily="34" charset="0"/>
              <a:cs typeface="Arial" pitchFamily="34" charset="0"/>
            </a:endParaRPr>
          </a:p>
          <a:p>
            <a:pPr marL="274320" indent="-274320" algn="just" fontAlgn="auto">
              <a:spcAft>
                <a:spcPts val="0"/>
              </a:spcAft>
              <a:buClr>
                <a:schemeClr val="accent3"/>
              </a:buClr>
              <a:buNone/>
              <a:defRPr/>
            </a:pPr>
            <a:endParaRPr lang="es-ES" sz="1800" dirty="0" smtClean="0">
              <a:latin typeface="Arial" pitchFamily="34" charset="0"/>
              <a:cs typeface="Arial" pitchFamily="34" charset="0"/>
            </a:endParaRPr>
          </a:p>
          <a:p>
            <a:pPr marL="0" indent="0" algn="just" fontAlgn="auto">
              <a:spcAft>
                <a:spcPts val="0"/>
              </a:spcAft>
              <a:buClr>
                <a:schemeClr val="accent3"/>
              </a:buClr>
              <a:buFont typeface="Wingdings 2"/>
              <a:buNone/>
              <a:defRPr/>
            </a:pPr>
            <a:r>
              <a:rPr lang="es-ES" sz="1800" dirty="0" smtClean="0">
                <a:latin typeface="Arial" pitchFamily="34" charset="0"/>
                <a:cs typeface="Arial" pitchFamily="34" charset="0"/>
              </a:rPr>
              <a:t>Las </a:t>
            </a:r>
            <a:r>
              <a:rPr lang="es-ES" sz="1800" b="1" dirty="0" smtClean="0">
                <a:latin typeface="Arial" pitchFamily="34" charset="0"/>
                <a:cs typeface="Arial" pitchFamily="34" charset="0"/>
              </a:rPr>
              <a:t>características básicas </a:t>
            </a:r>
            <a:r>
              <a:rPr lang="es-ES" sz="1800" dirty="0" smtClean="0">
                <a:latin typeface="Arial" pitchFamily="34" charset="0"/>
                <a:cs typeface="Arial" pitchFamily="34" charset="0"/>
              </a:rPr>
              <a:t>de estos regímenes de calidad diferenciada son:</a:t>
            </a:r>
          </a:p>
          <a:p>
            <a:pPr marL="274320" indent="-274320" algn="just" fontAlgn="auto">
              <a:spcAft>
                <a:spcPts val="0"/>
              </a:spcAft>
              <a:buClr>
                <a:schemeClr val="accent3"/>
              </a:buClr>
              <a:buFont typeface="Wingdings 2"/>
              <a:buChar char=""/>
              <a:defRPr/>
            </a:pPr>
            <a:r>
              <a:rPr lang="es-ES" sz="1800" dirty="0" smtClean="0">
                <a:latin typeface="Arial" pitchFamily="34" charset="0"/>
                <a:cs typeface="Arial" pitchFamily="34" charset="0"/>
              </a:rPr>
              <a:t>Régimen de carácter </a:t>
            </a:r>
            <a:r>
              <a:rPr lang="es-ES" sz="1800" b="1" dirty="0" smtClean="0">
                <a:latin typeface="Arial" pitchFamily="34" charset="0"/>
                <a:cs typeface="Arial" pitchFamily="34" charset="0"/>
              </a:rPr>
              <a:t>voluntario</a:t>
            </a:r>
            <a:r>
              <a:rPr lang="es-ES" sz="1800" dirty="0" smtClean="0">
                <a:latin typeface="Arial" pitchFamily="34" charset="0"/>
                <a:cs typeface="Arial" pitchFamily="34" charset="0"/>
              </a:rPr>
              <a:t>.</a:t>
            </a:r>
          </a:p>
          <a:p>
            <a:pPr marL="274320" indent="-274320" algn="just">
              <a:buClr>
                <a:schemeClr val="accent3"/>
              </a:buClr>
              <a:buFont typeface="Wingdings 2"/>
              <a:buChar char=""/>
              <a:defRPr/>
            </a:pPr>
            <a:r>
              <a:rPr lang="es-ES" sz="1800" dirty="0" smtClean="0">
                <a:latin typeface="Arial" pitchFamily="34" charset="0"/>
                <a:cs typeface="Arial" pitchFamily="34" charset="0"/>
              </a:rPr>
              <a:t>Nombre protegido y de </a:t>
            </a:r>
            <a:r>
              <a:rPr lang="es-ES" sz="1800" b="1" dirty="0" smtClean="0">
                <a:latin typeface="Arial" pitchFamily="34" charset="0"/>
                <a:cs typeface="Arial" pitchFamily="34" charset="0"/>
              </a:rPr>
              <a:t>titularidad</a:t>
            </a:r>
            <a:r>
              <a:rPr lang="es-ES" sz="1800" dirty="0" smtClean="0">
                <a:latin typeface="Arial" pitchFamily="34" charset="0"/>
                <a:cs typeface="Arial" pitchFamily="34" charset="0"/>
              </a:rPr>
              <a:t> </a:t>
            </a:r>
            <a:r>
              <a:rPr lang="es-ES" sz="1800" b="1" dirty="0" smtClean="0">
                <a:latin typeface="Arial" pitchFamily="34" charset="0"/>
                <a:cs typeface="Arial" pitchFamily="34" charset="0"/>
              </a:rPr>
              <a:t>pública</a:t>
            </a:r>
            <a:r>
              <a:rPr lang="es-ES" sz="1800" dirty="0" smtClean="0">
                <a:latin typeface="Arial" pitchFamily="34" charset="0"/>
                <a:cs typeface="Arial" pitchFamily="34" charset="0"/>
              </a:rPr>
              <a:t> (uso privado por los operadores acogidos).</a:t>
            </a:r>
          </a:p>
          <a:p>
            <a:pPr marL="274320" indent="-274320" algn="just" fontAlgn="auto">
              <a:spcAft>
                <a:spcPts val="0"/>
              </a:spcAft>
              <a:buClr>
                <a:schemeClr val="accent3"/>
              </a:buClr>
              <a:buFont typeface="Wingdings 2"/>
              <a:buChar char=""/>
              <a:defRPr/>
            </a:pPr>
            <a:r>
              <a:rPr lang="es-ES" sz="1800" dirty="0" smtClean="0">
                <a:latin typeface="Arial" pitchFamily="34" charset="0"/>
                <a:cs typeface="Arial" pitchFamily="34" charset="0"/>
              </a:rPr>
              <a:t>Gestionado por entidad de gestión (Consejos Reguladores u otras figuras).</a:t>
            </a:r>
          </a:p>
          <a:p>
            <a:pPr marL="274320" indent="-274320" algn="just" fontAlgn="auto">
              <a:spcAft>
                <a:spcPts val="0"/>
              </a:spcAft>
              <a:buClr>
                <a:schemeClr val="accent3"/>
              </a:buClr>
              <a:buFont typeface="Wingdings 2"/>
              <a:buChar char=""/>
              <a:defRPr/>
            </a:pPr>
            <a:r>
              <a:rPr lang="es-ES" sz="1800" dirty="0" smtClean="0">
                <a:latin typeface="Arial" pitchFamily="34" charset="0"/>
                <a:cs typeface="Arial" pitchFamily="34" charset="0"/>
              </a:rPr>
              <a:t>Sistema de </a:t>
            </a:r>
            <a:r>
              <a:rPr lang="es-ES" sz="1800" b="1" dirty="0" smtClean="0">
                <a:latin typeface="Arial" pitchFamily="34" charset="0"/>
                <a:cs typeface="Arial" pitchFamily="34" charset="0"/>
              </a:rPr>
              <a:t>control</a:t>
            </a:r>
            <a:r>
              <a:rPr lang="es-ES" sz="1800" dirty="0" smtClean="0">
                <a:latin typeface="Arial" pitchFamily="34" charset="0"/>
                <a:cs typeface="Arial" pitchFamily="34" charset="0"/>
              </a:rPr>
              <a:t> de carácter </a:t>
            </a:r>
            <a:r>
              <a:rPr lang="es-ES" sz="1800" b="1" dirty="0" smtClean="0">
                <a:latin typeface="Arial" pitchFamily="34" charset="0"/>
                <a:cs typeface="Arial" pitchFamily="34" charset="0"/>
              </a:rPr>
              <a:t>oficial</a:t>
            </a:r>
            <a:r>
              <a:rPr lang="es-ES" sz="1800" dirty="0" smtClean="0">
                <a:latin typeface="Arial" pitchFamily="34" charset="0"/>
                <a:cs typeface="Arial" pitchFamily="34" charset="0"/>
              </a:rPr>
              <a:t>.</a:t>
            </a:r>
          </a:p>
          <a:p>
            <a:pPr marL="274320" indent="-274320" algn="just" fontAlgn="auto">
              <a:spcAft>
                <a:spcPts val="0"/>
              </a:spcAft>
              <a:buClr>
                <a:schemeClr val="accent3"/>
              </a:buClr>
              <a:buFont typeface="Wingdings 2"/>
              <a:buChar char=""/>
              <a:defRPr/>
            </a:pPr>
            <a:r>
              <a:rPr lang="es-ES" sz="1800" dirty="0" smtClean="0">
                <a:latin typeface="Arial" pitchFamily="34" charset="0"/>
                <a:cs typeface="Arial" pitchFamily="34" charset="0"/>
              </a:rPr>
              <a:t>Sistema de </a:t>
            </a:r>
            <a:r>
              <a:rPr lang="es-ES" sz="1800" b="1" dirty="0" smtClean="0">
                <a:latin typeface="Arial" pitchFamily="34" charset="0"/>
                <a:cs typeface="Arial" pitchFamily="34" charset="0"/>
              </a:rPr>
              <a:t>etiquetado específico</a:t>
            </a:r>
            <a:r>
              <a:rPr lang="es-ES" sz="1800" dirty="0" smtClean="0">
                <a:latin typeface="Arial" pitchFamily="34" charset="0"/>
                <a:cs typeface="Arial" pitchFamily="34" charset="0"/>
              </a:rPr>
              <a:t>, complementario al obligatorio general.</a:t>
            </a:r>
          </a:p>
          <a:p>
            <a:pPr marL="274320" indent="-274320" algn="just" fontAlgn="auto">
              <a:spcAft>
                <a:spcPts val="0"/>
              </a:spcAft>
              <a:buClr>
                <a:schemeClr val="accent3"/>
              </a:buClr>
              <a:buFont typeface="Wingdings 2"/>
              <a:buChar char=""/>
              <a:defRPr/>
            </a:pPr>
            <a:endParaRPr lang="es-ES" sz="1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endParaRPr lang="es-ES" sz="1800" dirty="0">
              <a:latin typeface="Arial" pitchFamily="34" charset="0"/>
              <a:cs typeface="Arial" pitchFamily="34" charset="0"/>
            </a:endParaRPr>
          </a:p>
        </p:txBody>
      </p:sp>
      <p:pic>
        <p:nvPicPr>
          <p:cNvPr id="5" name="Imagen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ChangeArrowheads="1"/>
          </p:cNvSpPr>
          <p:nvPr/>
        </p:nvSpPr>
        <p:spPr bwMode="auto">
          <a:xfrm>
            <a:off x="179512" y="982241"/>
            <a:ext cx="8856984" cy="790575"/>
          </a:xfrm>
          <a:prstGeom prst="rect">
            <a:avLst/>
          </a:prstGeom>
          <a:noFill/>
          <a:ln w="9525">
            <a:noFill/>
            <a:miter lim="800000"/>
            <a:headEnd/>
            <a:tailEnd/>
          </a:ln>
          <a:effectLst/>
        </p:spPr>
        <p:txBody>
          <a:bodyPr anchor="ctr"/>
          <a:lstStyle/>
          <a:p>
            <a:pPr marL="182563" indent="-46038" algn="ctr">
              <a:spcBef>
                <a:spcPts val="1200"/>
              </a:spcBef>
              <a:defRPr/>
            </a:pPr>
            <a:r>
              <a:rPr lang="es-ES" sz="2000" b="1" dirty="0">
                <a:solidFill>
                  <a:srgbClr val="0000CC"/>
                </a:solidFill>
                <a:latin typeface="Arial" pitchFamily="34" charset="0"/>
                <a:cs typeface="Arial" pitchFamily="34" charset="0"/>
              </a:rPr>
              <a:t>Calidad diferenciada vinculada a un origen geográfico y Tradición.</a:t>
            </a:r>
          </a:p>
          <a:p>
            <a:pPr marL="182563" indent="-46038" algn="ctr">
              <a:spcBef>
                <a:spcPts val="1200"/>
              </a:spcBef>
              <a:defRPr/>
            </a:pPr>
            <a:r>
              <a:rPr lang="es-ES" sz="2000" b="1" i="1" dirty="0" smtClean="0">
                <a:effectLst>
                  <a:outerShdw blurRad="38100" dist="38100" dir="2700000" algn="tl">
                    <a:srgbClr val="C0C0C0"/>
                  </a:outerShdw>
                </a:effectLst>
                <a:latin typeface="Arial" panose="020B0604020202020204" pitchFamily="34" charset="0"/>
                <a:cs typeface="Arial" panose="020B0604020202020204" pitchFamily="34" charset="0"/>
              </a:rPr>
              <a:t>Origen, Calidad </a:t>
            </a:r>
            <a:r>
              <a:rPr lang="es-ES" sz="2000" b="1" i="1" dirty="0">
                <a:effectLst>
                  <a:outerShdw blurRad="38100" dist="38100" dir="2700000" algn="tl">
                    <a:srgbClr val="C0C0C0"/>
                  </a:outerShdw>
                </a:effectLst>
                <a:latin typeface="Arial" panose="020B0604020202020204" pitchFamily="34" charset="0"/>
                <a:cs typeface="Arial" panose="020B0604020202020204" pitchFamily="34" charset="0"/>
              </a:rPr>
              <a:t>y Tradición</a:t>
            </a:r>
          </a:p>
        </p:txBody>
      </p:sp>
      <p:sp>
        <p:nvSpPr>
          <p:cNvPr id="13317" name="Text Box 805"/>
          <p:cNvSpPr txBox="1">
            <a:spLocks noChangeArrowheads="1"/>
          </p:cNvSpPr>
          <p:nvPr/>
        </p:nvSpPr>
        <p:spPr bwMode="auto">
          <a:xfrm>
            <a:off x="971600" y="4293096"/>
            <a:ext cx="7704088" cy="396875"/>
          </a:xfrm>
          <a:prstGeom prst="rect">
            <a:avLst/>
          </a:prstGeom>
          <a:noFill/>
          <a:ln w="9525">
            <a:noFill/>
            <a:miter lim="800000"/>
            <a:headEnd/>
            <a:tailEnd/>
          </a:ln>
        </p:spPr>
        <p:txBody>
          <a:bodyPr wrap="square">
            <a:spAutoFit/>
          </a:bodyPr>
          <a:lstStyle/>
          <a:p>
            <a:pPr>
              <a:spcBef>
                <a:spcPct val="50000"/>
              </a:spcBef>
            </a:pPr>
            <a:r>
              <a:rPr lang="es-ES_tradnl" sz="2000" b="1" dirty="0" smtClean="0">
                <a:latin typeface="Arial" panose="020B0604020202020204" pitchFamily="34" charset="0"/>
                <a:cs typeface="Arial" panose="020B0604020202020204" pitchFamily="34" charset="0"/>
              </a:rPr>
              <a:t>  DOP                                   IGP                                    ETG </a:t>
            </a:r>
            <a:endParaRPr lang="es-ES" sz="2000" b="1" dirty="0">
              <a:latin typeface="Arial" panose="020B0604020202020204" pitchFamily="34" charset="0"/>
              <a:cs typeface="Arial" panose="020B0604020202020204" pitchFamily="34" charset="0"/>
            </a:endParaRPr>
          </a:p>
        </p:txBody>
      </p:sp>
      <p:pic>
        <p:nvPicPr>
          <p:cNvPr id="13318" name="Picture 7"/>
          <p:cNvPicPr>
            <a:picLocks noChangeAspect="1" noChangeArrowheads="1"/>
          </p:cNvPicPr>
          <p:nvPr/>
        </p:nvPicPr>
        <p:blipFill>
          <a:blip r:embed="rId3" cstate="screen"/>
          <a:srcRect/>
          <a:stretch>
            <a:fillRect/>
          </a:stretch>
        </p:blipFill>
        <p:spPr bwMode="auto">
          <a:xfrm>
            <a:off x="528538" y="2060848"/>
            <a:ext cx="2027238" cy="2068512"/>
          </a:xfrm>
          <a:prstGeom prst="rect">
            <a:avLst/>
          </a:prstGeom>
          <a:noFill/>
          <a:ln w="9525">
            <a:noFill/>
            <a:miter lim="800000"/>
            <a:headEnd/>
            <a:tailEnd/>
          </a:ln>
        </p:spPr>
      </p:pic>
      <p:sp>
        <p:nvSpPr>
          <p:cNvPr id="44039" name="Rectangle 7"/>
          <p:cNvSpPr>
            <a:spLocks noChangeArrowheads="1"/>
          </p:cNvSpPr>
          <p:nvPr/>
        </p:nvSpPr>
        <p:spPr bwMode="auto">
          <a:xfrm>
            <a:off x="2627784" y="5229200"/>
            <a:ext cx="3664786" cy="1200329"/>
          </a:xfrm>
          <a:prstGeom prst="rect">
            <a:avLst/>
          </a:prstGeom>
          <a:ln w="19050">
            <a:headEnd/>
            <a:tailEnd/>
          </a:ln>
        </p:spPr>
        <p:style>
          <a:lnRef idx="2">
            <a:schemeClr val="accent4"/>
          </a:lnRef>
          <a:fillRef idx="1">
            <a:schemeClr val="lt1"/>
          </a:fillRef>
          <a:effectRef idx="0">
            <a:schemeClr val="accent4"/>
          </a:effectRef>
          <a:fontRef idx="minor">
            <a:schemeClr val="dk1"/>
          </a:fontRef>
        </p:style>
        <p:txBody>
          <a:bodyPr wrap="none">
            <a:spAutoFit/>
          </a:bodyPr>
          <a:lstStyle/>
          <a:p>
            <a:pPr marL="533400" indent="-533400">
              <a:buFontTx/>
              <a:buChar char="•"/>
              <a:defRPr/>
            </a:pPr>
            <a:r>
              <a:rPr lang="es-ES" sz="2400" dirty="0">
                <a:latin typeface="Arial" panose="020B0604020202020204" pitchFamily="34" charset="0"/>
                <a:cs typeface="Arial" panose="020B0604020202020204" pitchFamily="34" charset="0"/>
              </a:rPr>
              <a:t>CONCEPTO</a:t>
            </a:r>
          </a:p>
          <a:p>
            <a:pPr marL="533400" indent="-533400">
              <a:buFontTx/>
              <a:buChar char="•"/>
              <a:defRPr/>
            </a:pPr>
            <a:r>
              <a:rPr lang="es-ES" sz="2400" dirty="0">
                <a:latin typeface="Arial" panose="020B0604020202020204" pitchFamily="34" charset="0"/>
                <a:cs typeface="Arial" panose="020B0604020202020204" pitchFamily="34" charset="0"/>
              </a:rPr>
              <a:t>REGISTRO</a:t>
            </a:r>
          </a:p>
          <a:p>
            <a:pPr marL="533400" indent="-533400">
              <a:buFontTx/>
              <a:buChar char="•"/>
              <a:defRPr/>
            </a:pPr>
            <a:r>
              <a:rPr lang="es-ES" sz="2400" dirty="0">
                <a:latin typeface="Arial" panose="020B0604020202020204" pitchFamily="34" charset="0"/>
                <a:cs typeface="Arial" panose="020B0604020202020204" pitchFamily="34" charset="0"/>
              </a:rPr>
              <a:t>CARACTERIZACIÓN</a:t>
            </a:r>
          </a:p>
        </p:txBody>
      </p:sp>
      <p:pic>
        <p:nvPicPr>
          <p:cNvPr id="6" name="Imagen 5"/>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3419872" y="2132856"/>
            <a:ext cx="1944216" cy="1944216"/>
          </a:xfrm>
          <a:prstGeom prst="rect">
            <a:avLst/>
          </a:prstGeom>
        </p:spPr>
      </p:pic>
      <p:pic>
        <p:nvPicPr>
          <p:cNvPr id="7" name="Imagen 6"/>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6444208" y="2132856"/>
            <a:ext cx="1983283" cy="1983283"/>
          </a:xfrm>
          <a:prstGeom prst="rect">
            <a:avLst/>
          </a:prstGeom>
        </p:spPr>
      </p:pic>
      <p:pic>
        <p:nvPicPr>
          <p:cNvPr id="9" name="Imagen 8"/>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251520" y="1268413"/>
            <a:ext cx="8712968" cy="5256212"/>
          </a:xfrm>
        </p:spPr>
        <p:txBody>
          <a:bodyPr/>
          <a:lstStyle/>
          <a:p>
            <a:pPr eaLnBrk="1" hangingPunct="1">
              <a:lnSpc>
                <a:spcPct val="80000"/>
              </a:lnSpc>
              <a:buFontTx/>
              <a:buNone/>
            </a:pPr>
            <a:endParaRPr lang="es-ES" sz="1800" b="1" dirty="0" smtClean="0">
              <a:latin typeface="Arial" panose="020B0604020202020204" pitchFamily="34" charset="0"/>
              <a:cs typeface="Arial" panose="020B0604020202020204" pitchFamily="34" charset="0"/>
            </a:endParaRPr>
          </a:p>
          <a:p>
            <a:pPr eaLnBrk="1" hangingPunct="1">
              <a:lnSpc>
                <a:spcPct val="80000"/>
              </a:lnSpc>
              <a:buFontTx/>
              <a:buNone/>
            </a:pPr>
            <a:r>
              <a:rPr lang="es-ES" sz="1800" b="1" dirty="0" smtClean="0">
                <a:latin typeface="Arial" panose="020B0604020202020204" pitchFamily="34" charset="0"/>
                <a:cs typeface="Arial" panose="020B0604020202020204" pitchFamily="34" charset="0"/>
              </a:rPr>
              <a:t>DOP</a:t>
            </a:r>
            <a:r>
              <a:rPr lang="es-ES" sz="1600" b="1" dirty="0" smtClean="0">
                <a:latin typeface="Arial" panose="020B0604020202020204" pitchFamily="34" charset="0"/>
                <a:cs typeface="Arial" panose="020B0604020202020204" pitchFamily="34" charset="0"/>
              </a:rPr>
              <a:t>  (DENOMINACION DE ORIGEN PROTEGIDA)</a:t>
            </a:r>
            <a:endParaRPr lang="es-ES" sz="1800" b="1" dirty="0" smtClean="0">
              <a:latin typeface="Arial" panose="020B0604020202020204" pitchFamily="34" charset="0"/>
              <a:cs typeface="Arial" panose="020B0604020202020204" pitchFamily="34" charset="0"/>
            </a:endParaRPr>
          </a:p>
          <a:p>
            <a:pPr eaLnBrk="1" hangingPunct="1">
              <a:lnSpc>
                <a:spcPct val="80000"/>
              </a:lnSpc>
              <a:buFontTx/>
              <a:buNone/>
            </a:pPr>
            <a:r>
              <a:rPr lang="es-ES" sz="1600" dirty="0" smtClean="0">
                <a:latin typeface="Arial" panose="020B0604020202020204" pitchFamily="34" charset="0"/>
                <a:cs typeface="Arial" panose="020B0604020202020204" pitchFamily="34" charset="0"/>
              </a:rPr>
              <a:t>Vinos y productos agrícolas y alimenticios no vínicos</a:t>
            </a:r>
          </a:p>
          <a:p>
            <a:pPr eaLnBrk="1" hangingPunct="1">
              <a:lnSpc>
                <a:spcPct val="80000"/>
              </a:lnSpc>
              <a:buFontTx/>
              <a:buNone/>
            </a:pPr>
            <a:endParaRPr lang="es-ES" sz="1600" dirty="0">
              <a:latin typeface="Arial" panose="020B0604020202020204" pitchFamily="34" charset="0"/>
              <a:cs typeface="Arial" panose="020B0604020202020204" pitchFamily="34" charset="0"/>
            </a:endParaRPr>
          </a:p>
          <a:p>
            <a:pPr eaLnBrk="1" hangingPunct="1">
              <a:lnSpc>
                <a:spcPct val="80000"/>
              </a:lnSpc>
              <a:buFontTx/>
              <a:buNone/>
            </a:pPr>
            <a:r>
              <a:rPr lang="es-ES" sz="1600" dirty="0" smtClean="0">
                <a:latin typeface="Arial" panose="020B0604020202020204" pitchFamily="34" charset="0"/>
                <a:cs typeface="Arial" panose="020B0604020202020204" pitchFamily="34" charset="0"/>
              </a:rPr>
              <a:t/>
            </a:r>
            <a:br>
              <a:rPr lang="es-ES" sz="1600" dirty="0" smtClean="0">
                <a:latin typeface="Arial" panose="020B0604020202020204" pitchFamily="34" charset="0"/>
                <a:cs typeface="Arial" panose="020B0604020202020204" pitchFamily="34" charset="0"/>
              </a:rPr>
            </a:br>
            <a:endParaRPr lang="es-ES" sz="1600" dirty="0" smtClean="0">
              <a:latin typeface="Arial" panose="020B0604020202020204" pitchFamily="34" charset="0"/>
              <a:cs typeface="Arial" panose="020B0604020202020204" pitchFamily="34" charset="0"/>
            </a:endParaRPr>
          </a:p>
          <a:p>
            <a:pPr eaLnBrk="1" hangingPunct="1">
              <a:lnSpc>
                <a:spcPct val="80000"/>
              </a:lnSpc>
              <a:buFontTx/>
              <a:buNone/>
            </a:pPr>
            <a:endParaRPr lang="es-ES" sz="1800" dirty="0" smtClean="0">
              <a:latin typeface="Arial" panose="020B0604020202020204" pitchFamily="34" charset="0"/>
              <a:cs typeface="Arial" panose="020B0604020202020204" pitchFamily="34" charset="0"/>
            </a:endParaRPr>
          </a:p>
          <a:p>
            <a:pPr eaLnBrk="1" hangingPunct="1">
              <a:lnSpc>
                <a:spcPct val="80000"/>
              </a:lnSpc>
              <a:buFontTx/>
              <a:buNone/>
            </a:pPr>
            <a:r>
              <a:rPr lang="es-ES" sz="1800" b="1" dirty="0" smtClean="0">
                <a:latin typeface="Arial" panose="020B0604020202020204" pitchFamily="34" charset="0"/>
                <a:cs typeface="Arial" panose="020B0604020202020204" pitchFamily="34" charset="0"/>
              </a:rPr>
              <a:t>IGP   </a:t>
            </a:r>
            <a:r>
              <a:rPr lang="es-ES" sz="1600" b="1" dirty="0" smtClean="0">
                <a:latin typeface="Arial" panose="020B0604020202020204" pitchFamily="34" charset="0"/>
                <a:cs typeface="Arial" panose="020B0604020202020204" pitchFamily="34" charset="0"/>
              </a:rPr>
              <a:t>(INDICACIÓN GEOGRÁFICA PROTEGIDA)</a:t>
            </a:r>
          </a:p>
          <a:p>
            <a:pPr eaLnBrk="1" hangingPunct="1">
              <a:lnSpc>
                <a:spcPct val="80000"/>
              </a:lnSpc>
              <a:buFontTx/>
              <a:buNone/>
            </a:pPr>
            <a:r>
              <a:rPr lang="es-ES" sz="1600" dirty="0" smtClean="0">
                <a:latin typeface="Arial" panose="020B0604020202020204" pitchFamily="34" charset="0"/>
                <a:cs typeface="Arial" panose="020B0604020202020204" pitchFamily="34" charset="0"/>
              </a:rPr>
              <a:t>Vinos, productos agrícolas y alimenticios no vínicos, </a:t>
            </a:r>
          </a:p>
          <a:p>
            <a:pPr eaLnBrk="1" hangingPunct="1">
              <a:lnSpc>
                <a:spcPct val="80000"/>
              </a:lnSpc>
              <a:buFontTx/>
              <a:buNone/>
            </a:pPr>
            <a:r>
              <a:rPr lang="es-ES" sz="1600" dirty="0" smtClean="0">
                <a:latin typeface="Arial" panose="020B0604020202020204" pitchFamily="34" charset="0"/>
                <a:cs typeface="Arial" panose="020B0604020202020204" pitchFamily="34" charset="0"/>
              </a:rPr>
              <a:t>bebidas espirituosas y productos vitivinícolas </a:t>
            </a:r>
          </a:p>
          <a:p>
            <a:pPr eaLnBrk="1" hangingPunct="1">
              <a:lnSpc>
                <a:spcPct val="80000"/>
              </a:lnSpc>
              <a:buFontTx/>
              <a:buNone/>
            </a:pPr>
            <a:r>
              <a:rPr lang="es-ES" sz="1600" dirty="0" smtClean="0">
                <a:latin typeface="Arial" panose="020B0604020202020204" pitchFamily="34" charset="0"/>
                <a:cs typeface="Arial" panose="020B0604020202020204" pitchFamily="34" charset="0"/>
              </a:rPr>
              <a:t>aromatizados</a:t>
            </a:r>
          </a:p>
          <a:p>
            <a:pPr eaLnBrk="1" hangingPunct="1">
              <a:lnSpc>
                <a:spcPct val="80000"/>
              </a:lnSpc>
              <a:buFontTx/>
              <a:buNone/>
            </a:pPr>
            <a:endParaRPr lang="es-ES" sz="1600" dirty="0" smtClean="0">
              <a:latin typeface="Arial" panose="020B0604020202020204" pitchFamily="34" charset="0"/>
              <a:cs typeface="Arial" panose="020B0604020202020204" pitchFamily="34" charset="0"/>
            </a:endParaRPr>
          </a:p>
          <a:p>
            <a:pPr eaLnBrk="1" hangingPunct="1">
              <a:lnSpc>
                <a:spcPct val="80000"/>
              </a:lnSpc>
              <a:buFontTx/>
              <a:buNone/>
            </a:pPr>
            <a:endParaRPr lang="es-ES" sz="1600" dirty="0" smtClean="0">
              <a:latin typeface="Arial" panose="020B0604020202020204" pitchFamily="34" charset="0"/>
              <a:cs typeface="Arial" panose="020B0604020202020204" pitchFamily="34" charset="0"/>
            </a:endParaRPr>
          </a:p>
          <a:p>
            <a:pPr eaLnBrk="1" hangingPunct="1">
              <a:lnSpc>
                <a:spcPct val="80000"/>
              </a:lnSpc>
              <a:buFontTx/>
              <a:buNone/>
            </a:pPr>
            <a:endParaRPr lang="es-ES" sz="1800" dirty="0" smtClean="0">
              <a:latin typeface="Arial" panose="020B0604020202020204" pitchFamily="34" charset="0"/>
              <a:cs typeface="Arial" panose="020B0604020202020204" pitchFamily="34" charset="0"/>
            </a:endParaRPr>
          </a:p>
          <a:p>
            <a:pPr eaLnBrk="1" hangingPunct="1">
              <a:lnSpc>
                <a:spcPct val="80000"/>
              </a:lnSpc>
              <a:buFontTx/>
              <a:buNone/>
            </a:pPr>
            <a:endParaRPr lang="es-ES" sz="1800" dirty="0" smtClean="0">
              <a:latin typeface="Arial" panose="020B0604020202020204" pitchFamily="34" charset="0"/>
              <a:cs typeface="Arial" panose="020B0604020202020204" pitchFamily="34" charset="0"/>
            </a:endParaRPr>
          </a:p>
          <a:p>
            <a:pPr eaLnBrk="1" hangingPunct="1">
              <a:lnSpc>
                <a:spcPct val="80000"/>
              </a:lnSpc>
              <a:buFontTx/>
              <a:buNone/>
            </a:pPr>
            <a:endParaRPr lang="es-ES" sz="2000" b="1" dirty="0" smtClean="0">
              <a:latin typeface="Arial" panose="020B0604020202020204" pitchFamily="34" charset="0"/>
              <a:cs typeface="Arial" panose="020B0604020202020204" pitchFamily="34" charset="0"/>
            </a:endParaRPr>
          </a:p>
          <a:p>
            <a:pPr eaLnBrk="1" hangingPunct="1">
              <a:lnSpc>
                <a:spcPct val="80000"/>
              </a:lnSpc>
              <a:buFontTx/>
              <a:buNone/>
            </a:pPr>
            <a:r>
              <a:rPr lang="es-ES" sz="1800" b="1" dirty="0" smtClean="0">
                <a:latin typeface="Arial" panose="020B0604020202020204" pitchFamily="34" charset="0"/>
                <a:cs typeface="Arial" panose="020B0604020202020204" pitchFamily="34" charset="0"/>
              </a:rPr>
              <a:t>ETG </a:t>
            </a:r>
            <a:r>
              <a:rPr lang="es-ES" sz="1600" b="1" dirty="0" smtClean="0">
                <a:latin typeface="Arial" panose="020B0604020202020204" pitchFamily="34" charset="0"/>
                <a:cs typeface="Arial" panose="020B0604020202020204" pitchFamily="34" charset="0"/>
              </a:rPr>
              <a:t>(ESPECIALIDAD TRADICIONAL GARANTIZADA)</a:t>
            </a:r>
            <a:endParaRPr lang="es-ES" sz="1800" b="1" dirty="0" smtClean="0">
              <a:latin typeface="Arial" panose="020B0604020202020204" pitchFamily="34" charset="0"/>
              <a:cs typeface="Arial" panose="020B0604020202020204" pitchFamily="34" charset="0"/>
            </a:endParaRPr>
          </a:p>
        </p:txBody>
      </p:sp>
      <p:sp>
        <p:nvSpPr>
          <p:cNvPr id="14339" name="Rectangle 3"/>
          <p:cNvSpPr>
            <a:spLocks noGrp="1" noChangeArrowheads="1"/>
          </p:cNvSpPr>
          <p:nvPr>
            <p:ph type="title" idx="4294967295"/>
          </p:nvPr>
        </p:nvSpPr>
        <p:spPr>
          <a:xfrm>
            <a:off x="3275856" y="557808"/>
            <a:ext cx="2232248" cy="566936"/>
          </a:xfrm>
        </p:spPr>
        <p:txBody>
          <a:bodyPr anchor="b">
            <a:normAutofit fontScale="90000"/>
          </a:bodyPr>
          <a:lstStyle/>
          <a:p>
            <a:pPr algn="l" eaLnBrk="1" hangingPunct="1">
              <a:tabLst>
                <a:tab pos="3314700" algn="l"/>
              </a:tabLst>
            </a:pPr>
            <a:r>
              <a:rPr lang="es-ES" sz="2800" b="1" dirty="0">
                <a:solidFill>
                  <a:srgbClr val="0000CC"/>
                </a:solidFill>
                <a:latin typeface="Arial" pitchFamily="34" charset="0"/>
                <a:ea typeface="+mn-ea"/>
                <a:cs typeface="Arial" pitchFamily="34" charset="0"/>
              </a:rPr>
              <a:t>CONCEPTOS</a:t>
            </a:r>
          </a:p>
        </p:txBody>
      </p:sp>
      <p:pic>
        <p:nvPicPr>
          <p:cNvPr id="14340" name="Picture 7"/>
          <p:cNvPicPr>
            <a:picLocks noChangeAspect="1" noChangeArrowheads="1"/>
          </p:cNvPicPr>
          <p:nvPr/>
        </p:nvPicPr>
        <p:blipFill>
          <a:blip r:embed="rId3" cstate="screen"/>
          <a:srcRect/>
          <a:stretch>
            <a:fillRect/>
          </a:stretch>
        </p:blipFill>
        <p:spPr bwMode="auto">
          <a:xfrm>
            <a:off x="5496907" y="1268413"/>
            <a:ext cx="1040729" cy="1081087"/>
          </a:xfrm>
          <a:prstGeom prst="rect">
            <a:avLst/>
          </a:prstGeom>
          <a:noFill/>
          <a:ln w="9525">
            <a:noFill/>
            <a:miter lim="800000"/>
            <a:headEnd/>
            <a:tailEnd/>
          </a:ln>
        </p:spPr>
      </p:pic>
      <p:pic>
        <p:nvPicPr>
          <p:cNvPr id="11" name="Imagen 10"/>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5496906" y="2924944"/>
            <a:ext cx="1040729" cy="1040729"/>
          </a:xfrm>
          <a:prstGeom prst="rect">
            <a:avLst/>
          </a:prstGeom>
        </p:spPr>
      </p:pic>
      <p:pic>
        <p:nvPicPr>
          <p:cNvPr id="12" name="Imagen 11"/>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5582507" y="5014013"/>
            <a:ext cx="1077725" cy="1077725"/>
          </a:xfrm>
          <a:prstGeom prst="rect">
            <a:avLst/>
          </a:prstGeom>
        </p:spPr>
      </p:pic>
      <p:sp>
        <p:nvSpPr>
          <p:cNvPr id="2" name="CuadroTexto 1"/>
          <p:cNvSpPr txBox="1"/>
          <p:nvPr/>
        </p:nvSpPr>
        <p:spPr>
          <a:xfrm>
            <a:off x="6911753" y="1772816"/>
            <a:ext cx="2232247" cy="244682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Nombre</a:t>
            </a:r>
            <a:r>
              <a:rPr lang="es-ES" sz="1600" dirty="0">
                <a:latin typeface="Arial" panose="020B0604020202020204" pitchFamily="34" charset="0"/>
                <a:cs typeface="Arial" panose="020B0604020202020204" pitchFamily="34" charset="0"/>
              </a:rPr>
              <a:t> que </a:t>
            </a:r>
            <a:r>
              <a:rPr lang="es-ES" sz="1600" b="1" dirty="0">
                <a:latin typeface="Arial" panose="020B0604020202020204" pitchFamily="34" charset="0"/>
                <a:cs typeface="Arial" panose="020B0604020202020204" pitchFamily="34" charset="0"/>
              </a:rPr>
              <a:t>identifica un producto </a:t>
            </a:r>
            <a:r>
              <a:rPr lang="es-ES" sz="1600" dirty="0">
                <a:latin typeface="Arial" panose="020B0604020202020204" pitchFamily="34" charset="0"/>
                <a:cs typeface="Arial" panose="020B0604020202020204" pitchFamily="34" charset="0"/>
              </a:rPr>
              <a:t>agrícola </a:t>
            </a:r>
            <a:endParaRPr lang="es-ES" sz="1600" dirty="0" smtClean="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o </a:t>
            </a:r>
            <a:r>
              <a:rPr lang="es-ES" sz="1600" dirty="0">
                <a:latin typeface="Arial" panose="020B0604020202020204" pitchFamily="34" charset="0"/>
                <a:cs typeface="Arial" panose="020B0604020202020204" pitchFamily="34" charset="0"/>
              </a:rPr>
              <a:t>alimenticio, </a:t>
            </a:r>
            <a:r>
              <a:rPr lang="es-ES" sz="1600" b="1" dirty="0">
                <a:latin typeface="Arial" panose="020B0604020202020204" pitchFamily="34" charset="0"/>
                <a:cs typeface="Arial" panose="020B0604020202020204" pitchFamily="34" charset="0"/>
              </a:rPr>
              <a:t>originario</a:t>
            </a:r>
            <a:r>
              <a:rPr lang="es-ES" sz="1600" dirty="0">
                <a:latin typeface="Arial" panose="020B0604020202020204" pitchFamily="34" charset="0"/>
                <a:cs typeface="Arial" panose="020B0604020202020204" pitchFamily="34" charset="0"/>
              </a:rPr>
              <a:t> de un </a:t>
            </a:r>
            <a:r>
              <a:rPr lang="es-ES" sz="1600" b="1" dirty="0" smtClean="0">
                <a:latin typeface="Arial" panose="020B0604020202020204" pitchFamily="34" charset="0"/>
                <a:cs typeface="Arial" panose="020B0604020202020204" pitchFamily="34" charset="0"/>
              </a:rPr>
              <a:t>lugar determinado</a:t>
            </a:r>
            <a:r>
              <a:rPr lang="es-ES" sz="1600" dirty="0">
                <a:latin typeface="Arial" panose="020B0604020202020204" pitchFamily="34" charset="0"/>
                <a:cs typeface="Arial" panose="020B0604020202020204" pitchFamily="34" charset="0"/>
              </a:rPr>
              <a:t>, una región o un país </a:t>
            </a:r>
            <a:endParaRPr lang="es-ES" sz="1600" dirty="0" smtClean="0">
              <a:latin typeface="Arial" panose="020B0604020202020204" pitchFamily="34" charset="0"/>
              <a:cs typeface="Arial" panose="020B0604020202020204" pitchFamily="34" charset="0"/>
            </a:endParaRPr>
          </a:p>
          <a:p>
            <a:pPr>
              <a:spcBef>
                <a:spcPts val="600"/>
              </a:spcBef>
            </a:pPr>
            <a:r>
              <a:rPr lang="es-ES" sz="1200" dirty="0" smtClean="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este </a:t>
            </a:r>
            <a:r>
              <a:rPr lang="es-ES" sz="1200" dirty="0" smtClean="0">
                <a:latin typeface="Arial" panose="020B0604020202020204" pitchFamily="34" charset="0"/>
                <a:cs typeface="Arial" panose="020B0604020202020204" pitchFamily="34" charset="0"/>
              </a:rPr>
              <a:t>último caso como </a:t>
            </a:r>
          </a:p>
          <a:p>
            <a:r>
              <a:rPr lang="es-ES" sz="1200" dirty="0" smtClean="0">
                <a:latin typeface="Arial" panose="020B0604020202020204" pitchFamily="34" charset="0"/>
                <a:cs typeface="Arial" panose="020B0604020202020204" pitchFamily="34" charset="0"/>
              </a:rPr>
              <a:t>algo </a:t>
            </a:r>
            <a:r>
              <a:rPr lang="es-ES" sz="1200" dirty="0">
                <a:latin typeface="Arial" panose="020B0604020202020204" pitchFamily="34" charset="0"/>
                <a:cs typeface="Arial" panose="020B0604020202020204" pitchFamily="34" charset="0"/>
              </a:rPr>
              <a:t>excepcional en el </a:t>
            </a:r>
            <a:endParaRPr lang="es-ES" sz="1200" dirty="0" smtClean="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caso de </a:t>
            </a:r>
            <a:r>
              <a:rPr lang="es-ES" sz="1200" dirty="0">
                <a:latin typeface="Arial" panose="020B0604020202020204" pitchFamily="34" charset="0"/>
                <a:cs typeface="Arial" panose="020B0604020202020204" pitchFamily="34" charset="0"/>
              </a:rPr>
              <a:t>las </a:t>
            </a:r>
            <a:r>
              <a:rPr lang="es-ES" sz="1200" dirty="0" err="1">
                <a:latin typeface="Arial" panose="020B0604020202020204" pitchFamily="34" charset="0"/>
                <a:cs typeface="Arial" panose="020B0604020202020204" pitchFamily="34" charset="0"/>
              </a:rPr>
              <a:t>DOPs</a:t>
            </a:r>
            <a:r>
              <a:rPr lang="es-ES" sz="1200" dirty="0">
                <a:latin typeface="Arial" panose="020B0604020202020204" pitchFamily="34" charset="0"/>
                <a:cs typeface="Arial" panose="020B0604020202020204" pitchFamily="34" charset="0"/>
              </a:rPr>
              <a:t>)</a:t>
            </a:r>
          </a:p>
        </p:txBody>
      </p:sp>
      <p:sp>
        <p:nvSpPr>
          <p:cNvPr id="16" name="AutoShape 800"/>
          <p:cNvSpPr>
            <a:spLocks/>
          </p:cNvSpPr>
          <p:nvPr/>
        </p:nvSpPr>
        <p:spPr bwMode="auto">
          <a:xfrm rot="10800000">
            <a:off x="6622826" y="1376514"/>
            <a:ext cx="288926" cy="3096860"/>
          </a:xfrm>
          <a:prstGeom prst="leftBrace">
            <a:avLst>
              <a:gd name="adj1" fmla="val 132921"/>
              <a:gd name="adj2" fmla="val 50000"/>
            </a:avLst>
          </a:prstGeom>
          <a:noFill/>
          <a:ln w="38100">
            <a:solidFill>
              <a:srgbClr val="00B050"/>
            </a:solidFill>
            <a:round/>
            <a:headEnd/>
            <a:tailEnd/>
          </a:ln>
        </p:spPr>
        <p:txBody>
          <a:bodyPr wrap="none" anchor="ctr"/>
          <a:lstStyle/>
          <a:p>
            <a:endParaRPr lang="es-ES">
              <a:latin typeface="Tahoma" pitchFamily="34" charset="0"/>
            </a:endParaRPr>
          </a:p>
        </p:txBody>
      </p:sp>
      <p:pic>
        <p:nvPicPr>
          <p:cNvPr id="10" name="Imagen 9"/>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6508871" y="0"/>
            <a:ext cx="2640714" cy="7536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TotalTime>
  <Words>4802</Words>
  <Application>Microsoft Office PowerPoint</Application>
  <PresentationFormat>Presentación en pantalla (4:3)</PresentationFormat>
  <Paragraphs>703</Paragraphs>
  <Slides>43</Slides>
  <Notes>43</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43</vt:i4>
      </vt:variant>
    </vt:vector>
  </HeadingPairs>
  <TitlesOfParts>
    <vt:vector size="47" baseType="lpstr">
      <vt:lpstr>Tema de Office</vt:lpstr>
      <vt:lpstr>Acrobat Document</vt:lpstr>
      <vt:lpstr>Documento</vt:lpstr>
      <vt:lpstr>Document</vt:lpstr>
      <vt:lpstr>Diapositiva 1</vt:lpstr>
      <vt:lpstr>Diapositiva 2</vt:lpstr>
      <vt:lpstr>Diapositiva 3</vt:lpstr>
      <vt:lpstr>Diapositiva 4</vt:lpstr>
      <vt:lpstr>Diapositiva 5</vt:lpstr>
      <vt:lpstr>Diapositiva 6</vt:lpstr>
      <vt:lpstr>Principios básicos de los regímenes de calidad</vt:lpstr>
      <vt:lpstr>Diapositiva 8</vt:lpstr>
      <vt:lpstr>CONCEPTOS</vt:lpstr>
      <vt:lpstr>Diapositiva 10</vt:lpstr>
      <vt:lpstr>Diapositiva 11</vt:lpstr>
      <vt:lpstr>ETG  (Especialidad Tradicional Garantizada)  No es considerada un derecho de la propiedad intelectual </vt:lpstr>
      <vt:lpstr>Diapositiva 13</vt:lpstr>
      <vt:lpstr>Diapositiva 14</vt:lpstr>
      <vt:lpstr>Diapositiva 15</vt:lpstr>
      <vt:lpstr>TRÁMITES PARA EL REGISTRO  DOP / IGP</vt:lpstr>
      <vt:lpstr>REGISTRO DOP / IGP</vt:lpstr>
      <vt:lpstr>TRÁMITES REGISTRO DOP E IGP  DOCUMENTOS QUE DEBE CONTENER LA SOLICITUD DE REGISTRO </vt:lpstr>
      <vt:lpstr>TRÁMITES REGISTRO DOP E IGP DOCUMENTOS QUE DEBE CONTENER LA SOLICITUD DE REGISTRO </vt:lpstr>
      <vt:lpstr>TRÁMITES REGISTRO DOP E IGP DOCUMENTOS QUE DEBE CONTENER LA SOLICITUD DE REGISTRO </vt:lpstr>
      <vt:lpstr> TRÁMITES REGISTRO ETG   DOCUMENTOS QUE DEBE CONTENER LA SOLICITUD DE REGISTRO DE UNA ETG </vt:lpstr>
      <vt:lpstr>TRÁMITES REGISTRO ETG  DOCUMENTOS QUE DEBE CONTENER LA SOLICITUD DE REGISTRO  DE UNA ETG</vt:lpstr>
      <vt:lpstr>1. FASE NACIONAL</vt:lpstr>
      <vt:lpstr>1. FASE NACIONAL</vt:lpstr>
      <vt:lpstr>2. FASE COMUNITARIA</vt:lpstr>
      <vt:lpstr>Registros comunitarios de Indicaciones Geográficas</vt:lpstr>
      <vt:lpstr>Principios básicos de los regímenes de calidad CONTROL OFICIAL</vt:lpstr>
      <vt:lpstr>CONTROLES OFICIALES DE LAS DOP, IGP Y ETG</vt:lpstr>
      <vt:lpstr>Control oficial Reglamento (UE) 1151/2012</vt:lpstr>
      <vt:lpstr>Diapositiva 30</vt:lpstr>
      <vt:lpstr>ETIQUETADO DE LOS PRODUCTOS  AGROALIMENTARIOS CON DOP, IGP o ETG</vt:lpstr>
      <vt:lpstr>Diapositiva 32</vt:lpstr>
      <vt:lpstr>Diapositiva 33</vt:lpstr>
      <vt:lpstr>                 </vt:lpstr>
      <vt:lpstr>Protección internacional de las DOPs e IGPs</vt:lpstr>
      <vt:lpstr>Diapositiva 36</vt:lpstr>
      <vt:lpstr>Diapositiva 37</vt:lpstr>
      <vt:lpstr> CARACTERIZACIÓN </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mdesanto</dc:creator>
  <cp:lastModifiedBy>Usuario de Windows</cp:lastModifiedBy>
  <cp:revision>200</cp:revision>
  <cp:lastPrinted>2018-07-05T10:57:52Z</cp:lastPrinted>
  <dcterms:created xsi:type="dcterms:W3CDTF">2016-03-14T09:30:59Z</dcterms:created>
  <dcterms:modified xsi:type="dcterms:W3CDTF">2018-10-31T03:03:31Z</dcterms:modified>
</cp:coreProperties>
</file>