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69" r:id="rId2"/>
    <p:sldId id="270" r:id="rId3"/>
    <p:sldId id="271" r:id="rId4"/>
    <p:sldId id="272" r:id="rId5"/>
    <p:sldId id="256" r:id="rId6"/>
    <p:sldId id="257" r:id="rId7"/>
    <p:sldId id="261" r:id="rId8"/>
    <p:sldId id="263" r:id="rId9"/>
    <p:sldId id="258" r:id="rId10"/>
    <p:sldId id="262" r:id="rId11"/>
    <p:sldId id="259" r:id="rId12"/>
    <p:sldId id="260" r:id="rId13"/>
    <p:sldId id="266" r:id="rId14"/>
    <p:sldId id="265" r:id="rId15"/>
    <p:sldId id="267" r:id="rId16"/>
    <p:sldId id="268" r:id="rId17"/>
    <p:sldId id="273" r:id="rId18"/>
    <p:sldId id="264" r:id="rId19"/>
    <p:sldId id="274" r:id="rId20"/>
    <p:sldId id="275" r:id="rId21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7" d="100"/>
          <a:sy n="97" d="100"/>
        </p:scale>
        <p:origin x="-282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63A0B-0CD8-4E43-8D59-09014818E188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2F0D3-1D94-4D53-BA4D-F2BA0309D5A7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40606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SEM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863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7404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78134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8824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35542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841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3841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12408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02320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0161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69986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6261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447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6701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4024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7580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6949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F9FC-A7FE-4F68-B2EF-7679A9EF26D6}" type="datetimeFigureOut">
              <a:rPr lang="es-CR" smtClean="0"/>
              <a:t>13/6/2019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5242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2000">
              <a:schemeClr val="bg1"/>
            </a:gs>
            <a:gs pos="9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325" y="5600712"/>
            <a:ext cx="1246424" cy="1246424"/>
          </a:xfrm>
          <a:prstGeom prst="rect">
            <a:avLst/>
          </a:prstGeom>
          <a:ln>
            <a:noFill/>
          </a:ln>
          <a:effectLst>
            <a:outerShdw dist="50800" dir="5400000" sx="140000" sy="140000" algn="ctr" rotWithShape="0">
              <a:srgbClr val="000000">
                <a:alpha val="21000"/>
              </a:srgbClr>
            </a:outerShdw>
            <a:softEdge rad="112500"/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AF9FC-A7FE-4F68-B2EF-7679A9EF26D6}" type="datetimeFigureOut">
              <a:rPr lang="es-CR" smtClean="0"/>
              <a:t>13/6/2019</a:t>
            </a:fld>
            <a:endParaRPr lang="es-C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C9C052-57AA-41F8-83AB-BDED33B76B2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8847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semag.co.c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b="1" u="sng" dirty="0">
                <a:solidFill>
                  <a:schemeClr val="tx1"/>
                </a:solidFill>
              </a:rPr>
              <a:t>¿QUE ES SOLIDARISMO?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sz="2400" dirty="0" smtClean="0"/>
              <a:t>HISTORIA:</a:t>
            </a:r>
          </a:p>
          <a:p>
            <a:endParaRPr lang="es-CR" dirty="0"/>
          </a:p>
          <a:p>
            <a:pPr marL="0" indent="0" algn="just">
              <a:buNone/>
            </a:pPr>
            <a:endParaRPr lang="es-CR" dirty="0" smtClean="0"/>
          </a:p>
          <a:p>
            <a:pPr marL="457200" lvl="1" indent="0" algn="just">
              <a:buNone/>
            </a:pPr>
            <a:r>
              <a:rPr lang="es-CR" dirty="0" smtClean="0"/>
              <a:t>Fundado en Costa Rica  el año 1947, por el Lic. Alberto </a:t>
            </a:r>
            <a:r>
              <a:rPr lang="es-CR" dirty="0" err="1" smtClean="0"/>
              <a:t>Martén</a:t>
            </a:r>
            <a:r>
              <a:rPr lang="es-CR" dirty="0" smtClean="0"/>
              <a:t> Chavarría, el que dos años después en 1949 llego a ser ministro de gobierno.</a:t>
            </a:r>
            <a:r>
              <a:rPr lang="es-MX" dirty="0"/>
              <a:t> </a:t>
            </a:r>
            <a:r>
              <a:rPr lang="es-MX" dirty="0" smtClean="0"/>
              <a:t>Se </a:t>
            </a:r>
            <a:r>
              <a:rPr lang="es-MX" dirty="0"/>
              <a:t>realiza en el seno de las empresas, mediante el establecimiento de una asociación </a:t>
            </a:r>
            <a:r>
              <a:rPr lang="es-MX" dirty="0" smtClean="0"/>
              <a:t>Solidarista </a:t>
            </a:r>
            <a:r>
              <a:rPr lang="es-MX" dirty="0"/>
              <a:t>o </a:t>
            </a:r>
            <a:r>
              <a:rPr lang="es-MX" dirty="0" smtClean="0"/>
              <a:t>Asociación </a:t>
            </a:r>
            <a:r>
              <a:rPr lang="es-MX" dirty="0"/>
              <a:t>de </a:t>
            </a:r>
            <a:r>
              <a:rPr lang="es-MX" dirty="0" smtClean="0"/>
              <a:t>Trabajadores</a:t>
            </a:r>
            <a:r>
              <a:rPr lang="es-MX" dirty="0"/>
              <a:t>, orientada a buscar su mejoramiento económico y social. Su instrumento de mejoramiento es la armonía y el </a:t>
            </a:r>
            <a:r>
              <a:rPr lang="es-MX" dirty="0" smtClean="0"/>
              <a:t>diálogo, </a:t>
            </a:r>
            <a:r>
              <a:rPr lang="es-MX" u="sng" dirty="0" smtClean="0"/>
              <a:t>no </a:t>
            </a:r>
            <a:r>
              <a:rPr lang="es-MX" u="sng" dirty="0"/>
              <a:t>la lucha de clases</a:t>
            </a:r>
            <a:r>
              <a:rPr lang="es-MX" u="sng" dirty="0" smtClean="0"/>
              <a:t>.</a:t>
            </a:r>
            <a:endParaRPr lang="es-CR" u="sng" dirty="0" smtClean="0"/>
          </a:p>
          <a:p>
            <a:pPr lvl="1"/>
            <a:endParaRPr lang="es-MX" u="sng" dirty="0"/>
          </a:p>
          <a:p>
            <a:pPr lvl="1"/>
            <a:endParaRPr lang="es-MX" u="sng" dirty="0" smtClean="0"/>
          </a:p>
          <a:p>
            <a:pPr lvl="1"/>
            <a:endParaRPr lang="es-CR" u="sng" dirty="0"/>
          </a:p>
        </p:txBody>
      </p:sp>
    </p:spTree>
    <p:extLst>
      <p:ext uri="{BB962C8B-B14F-4D97-AF65-F5344CB8AC3E}">
        <p14:creationId xmlns:p14="http://schemas.microsoft.com/office/powerpoint/2010/main" val="29825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829" y="686646"/>
            <a:ext cx="6607092" cy="554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9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4000" dirty="0" smtClean="0">
                <a:solidFill>
                  <a:schemeClr val="tx1"/>
                </a:solidFill>
                <a:latin typeface="Helvetica77-Condensed BoldItali" panose="020B0800000000000000"/>
              </a:rPr>
              <a:t>¿PORQUE CERCANA Y SOLIDARIA?</a:t>
            </a:r>
            <a:endParaRPr lang="es-CR" sz="4000" dirty="0">
              <a:solidFill>
                <a:schemeClr val="tx1"/>
              </a:solidFill>
              <a:latin typeface="Helvetica77-Condensed BoldItali" panose="020B080000000000000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2400" dirty="0" smtClean="0">
                <a:latin typeface="TheSans BAC" panose="020B0500040303060204" pitchFamily="34" charset="77"/>
              </a:rPr>
              <a:t>Porque </a:t>
            </a:r>
            <a:r>
              <a:rPr lang="es-CR" sz="2400" dirty="0">
                <a:latin typeface="TheSans BAC" panose="020B0500040303060204" pitchFamily="34" charset="77"/>
              </a:rPr>
              <a:t>se componen de hombres y mujeres</a:t>
            </a:r>
            <a:r>
              <a:rPr lang="es-CR" sz="2400" b="1" dirty="0">
                <a:latin typeface="TheSans BAC" panose="020B0500040303060204" pitchFamily="34" charset="77"/>
              </a:rPr>
              <a:t> </a:t>
            </a:r>
            <a:r>
              <a:rPr lang="es-CR" sz="2400" dirty="0">
                <a:latin typeface="TheSans BAC" panose="020B0500040303060204" pitchFamily="34" charset="77"/>
              </a:rPr>
              <a:t>que creen en la filosofía que les representa, </a:t>
            </a:r>
            <a:r>
              <a:rPr lang="es-CR" sz="2400" dirty="0" smtClean="0">
                <a:latin typeface="TheSans BAC" panose="020B0500040303060204" pitchFamily="34" charset="77"/>
              </a:rPr>
              <a:t>sujetados </a:t>
            </a:r>
            <a:r>
              <a:rPr lang="es-CR" sz="2400" dirty="0">
                <a:latin typeface="TheSans BAC" panose="020B0500040303060204" pitchFamily="34" charset="77"/>
              </a:rPr>
              <a:t>profundamente en la creencia que debe unirse el capital y el trabajo, el patrono y el trabajador, para juntos incrementar la producción y mejorar las condiciones socioeconómicas de TODOS.</a:t>
            </a:r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222027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4000" b="1" dirty="0" smtClean="0">
                <a:solidFill>
                  <a:schemeClr val="tx1"/>
                </a:solidFill>
                <a:latin typeface="Helvetica77-Condensed BoldItali" panose="020B0800000000000000"/>
              </a:rPr>
              <a:t>¿DIGITAL O TECNOLOGICA?</a:t>
            </a:r>
            <a:endParaRPr lang="es-CR" sz="4000" b="1" dirty="0">
              <a:solidFill>
                <a:schemeClr val="tx1"/>
              </a:solidFill>
              <a:latin typeface="Helvetica77-Condensed BoldItali" panose="020B080000000000000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717074"/>
            <a:ext cx="8596668" cy="3324288"/>
          </a:xfrm>
        </p:spPr>
        <p:txBody>
          <a:bodyPr/>
          <a:lstStyle/>
          <a:p>
            <a:pPr marL="0" indent="0" algn="ctr">
              <a:buNone/>
            </a:pPr>
            <a:r>
              <a:rPr lang="es-CR" sz="2400" dirty="0" smtClean="0"/>
              <a:t>Estas herramientas nos van </a:t>
            </a:r>
            <a:r>
              <a:rPr lang="es-CR" sz="2400" dirty="0"/>
              <a:t>a dar la capacidad de estar presentes en la vida de cada uno de nuestros </a:t>
            </a:r>
            <a:r>
              <a:rPr lang="es-CR" sz="2400" dirty="0" err="1"/>
              <a:t>solidaristas</a:t>
            </a:r>
            <a:r>
              <a:rPr lang="es-CR" sz="2400" dirty="0"/>
              <a:t> asociados.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523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4900" y="1981200"/>
            <a:ext cx="8596668" cy="1320800"/>
          </a:xfrm>
        </p:spPr>
        <p:txBody>
          <a:bodyPr/>
          <a:lstStyle/>
          <a:p>
            <a:pPr algn="ctr"/>
            <a:r>
              <a:rPr lang="es-CR" dirty="0" smtClean="0"/>
              <a:t>LINEAS DE CRÉDITO ASEMAG</a:t>
            </a:r>
            <a:endParaRPr lang="es-C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889" y="3302000"/>
            <a:ext cx="4730689" cy="24760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9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LINEAS DE CRÉDITO ASEMAG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SOBRE AHORRO.</a:t>
            </a:r>
          </a:p>
          <a:p>
            <a:pPr lvl="1"/>
            <a:r>
              <a:rPr lang="es-CR" dirty="0" smtClean="0"/>
              <a:t>TOPE DE MI MONTO AHORRADO ( AHORRO OBRERO).</a:t>
            </a:r>
          </a:p>
          <a:p>
            <a:pPr lvl="1"/>
            <a:r>
              <a:rPr lang="es-CR" dirty="0" smtClean="0"/>
              <a:t>TASA 11 % ANUAL.</a:t>
            </a:r>
          </a:p>
          <a:p>
            <a:pPr lvl="1"/>
            <a:r>
              <a:rPr lang="es-CR" dirty="0" smtClean="0"/>
              <a:t>CONSTANCIA SALARIAL DE SER NECESARIO. </a:t>
            </a:r>
          </a:p>
          <a:p>
            <a:pPr lvl="1"/>
            <a:r>
              <a:rPr lang="es-CR" dirty="0" smtClean="0"/>
              <a:t>PLAZO HASTA 12 AÑOS.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196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LINEAS DE CRÉDITO ASEMAG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4748139"/>
          </a:xfrm>
        </p:spPr>
        <p:txBody>
          <a:bodyPr/>
          <a:lstStyle/>
          <a:p>
            <a:r>
              <a:rPr lang="es-CR" dirty="0" smtClean="0"/>
              <a:t>PERSONAL</a:t>
            </a:r>
          </a:p>
          <a:p>
            <a:pPr lvl="1"/>
            <a:r>
              <a:rPr lang="es-CR" dirty="0" smtClean="0"/>
              <a:t>HASTA EL DOBLE DE MI AHORRO.</a:t>
            </a:r>
          </a:p>
          <a:p>
            <a:pPr lvl="1"/>
            <a:r>
              <a:rPr lang="es-CR" dirty="0" smtClean="0"/>
              <a:t>1 O 2 FIADORES, DEPENDIENDO DE LAS CONDICIONES.</a:t>
            </a:r>
          </a:p>
          <a:p>
            <a:pPr lvl="1"/>
            <a:r>
              <a:rPr lang="es-CR" dirty="0" smtClean="0"/>
              <a:t>TASA DEL 14% ANUAL.</a:t>
            </a:r>
          </a:p>
          <a:p>
            <a:pPr marL="457200" lvl="1" indent="0">
              <a:buNone/>
            </a:pPr>
            <a:endParaRPr lang="es-CR" sz="1800" dirty="0"/>
          </a:p>
          <a:p>
            <a:pPr lvl="0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PERSONAL SIN FIADOR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HASTA $10,000,000.00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 DEBE CONTAR CON PROPIEDAD LABORAL. 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PRESENTAR CONSTANCIA Y COPIA DE CÉDULA.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TASA DEL 17% ANUAL.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SUGETO A LIQUIDEZ.</a:t>
            </a:r>
            <a:endParaRPr lang="es-C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lvl="1" indent="0">
              <a:buNone/>
            </a:pPr>
            <a:endParaRPr lang="es-CR" sz="1800" dirty="0"/>
          </a:p>
          <a:p>
            <a:pPr lvl="1"/>
            <a:endParaRPr lang="es-CR" sz="1800" dirty="0"/>
          </a:p>
        </p:txBody>
      </p:sp>
    </p:spTree>
    <p:extLst>
      <p:ext uri="{BB962C8B-B14F-4D97-AF65-F5344CB8AC3E}">
        <p14:creationId xmlns:p14="http://schemas.microsoft.com/office/powerpoint/2010/main" val="36488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LINEAS DE CRÉDITO ASEMAG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54481"/>
            <a:ext cx="8596668" cy="4486882"/>
          </a:xfrm>
        </p:spPr>
        <p:txBody>
          <a:bodyPr/>
          <a:lstStyle/>
          <a:p>
            <a:r>
              <a:rPr lang="es-CR" dirty="0" smtClean="0"/>
              <a:t>REFINANCIAMIENTO</a:t>
            </a:r>
          </a:p>
          <a:p>
            <a:pPr lvl="1"/>
            <a:r>
              <a:rPr lang="es-CR" dirty="0" smtClean="0"/>
              <a:t>SIEMPRE 2 FIADORES.</a:t>
            </a:r>
          </a:p>
          <a:p>
            <a:pPr lvl="1"/>
            <a:r>
              <a:rPr lang="es-CR" dirty="0" smtClean="0"/>
              <a:t>LOS INVOLUCRADOS DEBEN CONTAR CON PROPIEDAD LABORAL.</a:t>
            </a:r>
          </a:p>
          <a:p>
            <a:pPr lvl="1"/>
            <a:r>
              <a:rPr lang="es-CR" dirty="0" smtClean="0"/>
              <a:t>CONSTANCIA ORIGINAL Y COPIA DE CÉDULA DE LOS INVOLUCRADOS</a:t>
            </a:r>
          </a:p>
          <a:p>
            <a:pPr lvl="1"/>
            <a:r>
              <a:rPr lang="es-CR" dirty="0"/>
              <a:t>SUJETO A LIQUIDEZ.</a:t>
            </a:r>
          </a:p>
          <a:p>
            <a:pPr lvl="1"/>
            <a:r>
              <a:rPr lang="es-CR" dirty="0" smtClean="0"/>
              <a:t>TASA DEL 15%</a:t>
            </a:r>
          </a:p>
          <a:p>
            <a:pPr lvl="1"/>
            <a:endParaRPr lang="es-CR" dirty="0" smtClean="0"/>
          </a:p>
          <a:p>
            <a:pPr lvl="0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HIPOTECARIO VIVIENDA 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TASA DEL 9,5% ANUAL FIJA.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COPIA DE PLANO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IMPUESTOS AL DIA</a:t>
            </a:r>
          </a:p>
          <a:p>
            <a:pPr lvl="1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CONTAR CON PROPIEDAD LABORAL.</a:t>
            </a:r>
          </a:p>
          <a:p>
            <a:pPr lvl="0">
              <a:buClr>
                <a:srgbClr val="5B9BD5"/>
              </a:buClr>
            </a:pPr>
            <a:endParaRPr lang="es-CR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>
              <a:buClr>
                <a:srgbClr val="5B9BD5"/>
              </a:buClr>
            </a:pPr>
            <a:endParaRPr lang="es-C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4029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LINEAS DE CRÉDITO ASEMAG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SALUD Y EDUCACIÓN</a:t>
            </a:r>
          </a:p>
          <a:p>
            <a:pPr lvl="1"/>
            <a:r>
              <a:rPr lang="es-CR" dirty="0" smtClean="0"/>
              <a:t>TASA DEL 7% ANUAL.</a:t>
            </a:r>
          </a:p>
          <a:p>
            <a:pPr lvl="1"/>
            <a:r>
              <a:rPr lang="es-CR" dirty="0" smtClean="0"/>
              <a:t>CONSTACIA DE SALARIO.</a:t>
            </a:r>
          </a:p>
          <a:p>
            <a:pPr lvl="1"/>
            <a:r>
              <a:rPr lang="es-CR" dirty="0" smtClean="0"/>
              <a:t>HASTA 3 MILLONES.</a:t>
            </a:r>
          </a:p>
          <a:p>
            <a:pPr lvl="1"/>
            <a:r>
              <a:rPr lang="es-CR" dirty="0" smtClean="0"/>
              <a:t>CONTAR CON PROPIEDAD LABORAL.</a:t>
            </a:r>
          </a:p>
          <a:p>
            <a:pPr lvl="1"/>
            <a:endParaRPr lang="es-CR" dirty="0" smtClean="0"/>
          </a:p>
          <a:p>
            <a:pPr lvl="0">
              <a:buClr>
                <a:srgbClr val="5B9BD5"/>
              </a:buClr>
            </a:pPr>
            <a:r>
              <a:rPr lang="es-C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ENTRE OTRAS.</a:t>
            </a:r>
            <a:endParaRPr lang="es-C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0" lvl="1" indent="0">
              <a:buNone/>
            </a:pPr>
            <a:endParaRPr lang="es-CR" dirty="0" smtClean="0"/>
          </a:p>
          <a:p>
            <a:pPr lvl="1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357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6600" dirty="0" smtClean="0">
                <a:latin typeface="REZ" pitchFamily="2" charset="0"/>
              </a:rPr>
              <a:t>ASEMAG APP</a:t>
            </a:r>
            <a:endParaRPr lang="es-CR" sz="6600" dirty="0">
              <a:latin typeface="REZ" pitchFamily="2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525" y="1930400"/>
            <a:ext cx="3248285" cy="32482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36" y="5460685"/>
            <a:ext cx="694266" cy="69426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CuadroTexto 4"/>
          <p:cNvSpPr txBox="1"/>
          <p:nvPr/>
        </p:nvSpPr>
        <p:spPr>
          <a:xfrm>
            <a:off x="9274002" y="580781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 smtClean="0"/>
              <a:t>ASOMOVIL</a:t>
            </a:r>
            <a:endParaRPr lang="es-C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810" y="5460685"/>
            <a:ext cx="756514" cy="7021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CuadroTexto 6"/>
          <p:cNvSpPr txBox="1"/>
          <p:nvPr/>
        </p:nvSpPr>
        <p:spPr>
          <a:xfrm>
            <a:off x="7356324" y="5807818"/>
            <a:ext cx="1319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 smtClean="0"/>
              <a:t>ASEMAG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123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SOLIDARISMO: PRODUCTO TICO</a:t>
            </a:r>
            <a:br>
              <a:rPr lang="es-MX" b="1" dirty="0"/>
            </a:b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s-MX" dirty="0" smtClean="0"/>
              <a:t>El Solidarismo </a:t>
            </a:r>
            <a:r>
              <a:rPr lang="es-MX" dirty="0"/>
              <a:t>le ofrece un medio idóneo a los costarricenses para verificar la hazaña, porque lo mismo que otros pueblos, el nuestro tiene que labrar su destino con el cincel de sus propias concepciones intelectuales y realizaciones materiales midiendo sus capacidades y desenvolviendo sus potenciales.</a:t>
            </a:r>
          </a:p>
          <a:p>
            <a:pPr fontAlgn="base"/>
            <a:r>
              <a:rPr lang="es-MX" dirty="0"/>
              <a:t>El </a:t>
            </a:r>
            <a:r>
              <a:rPr lang="es-MX" dirty="0" smtClean="0"/>
              <a:t>Solidarismo </a:t>
            </a:r>
            <a:r>
              <a:rPr lang="es-MX" dirty="0"/>
              <a:t>es un producto tico, profundamente nacional y criollo como una carreta de </a:t>
            </a:r>
            <a:r>
              <a:rPr lang="es-MX" dirty="0" err="1"/>
              <a:t>Sarchí</a:t>
            </a:r>
            <a:r>
              <a:rPr lang="es-MX" dirty="0"/>
              <a:t> o un poema de Aquiles. El </a:t>
            </a:r>
            <a:r>
              <a:rPr lang="es-MX" dirty="0" smtClean="0"/>
              <a:t>Solidarismo </a:t>
            </a:r>
            <a:r>
              <a:rPr lang="es-MX" dirty="0"/>
              <a:t>es fibra y sangre costarricense; es pensamiento nacional. Lo amasaron callosas manos de peones de Turrialba y Alajuela, lo soñaron maestras de San Cristóbal Norte, lo pregonaron universitarios de San José, lo perfumaron con su feminidad obreras y empleados de Guadalupe y Barrio México, lo encumbraron hasta las nubes pilotos nacionales y </a:t>
            </a:r>
            <a:r>
              <a:rPr lang="es-MX" dirty="0" smtClean="0"/>
              <a:t>donde quiera </a:t>
            </a:r>
            <a:r>
              <a:rPr lang="es-MX" dirty="0"/>
              <a:t>pusieron en él su sello de fe, de su esperanza y de su amor, hijos de Costa Rica.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2266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solidFill>
                  <a:schemeClr val="tx1"/>
                </a:solidFill>
              </a:rPr>
              <a:t>MARCO LEGAL DE LAS ASOCIACIONES.</a:t>
            </a:r>
            <a:endParaRPr lang="es-CR" b="1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1600" dirty="0" smtClean="0"/>
          </a:p>
          <a:p>
            <a:endParaRPr lang="es-MX" sz="1600" dirty="0"/>
          </a:p>
          <a:p>
            <a:r>
              <a:rPr lang="es-MX" sz="1600" dirty="0" smtClean="0"/>
              <a:t>Las </a:t>
            </a:r>
            <a:r>
              <a:rPr lang="es-MX" sz="1600" dirty="0"/>
              <a:t>asociaciones solidaristas se rigen por la ley de Asociaciones Solidaristas. No.6970 del 28 de noviembre de 1984, cuya primera redacción presento la ESCUELA SOCIAL JUAN XXIII a la Asamblea Legislativa y acogió el entonces diputado Aguilar Facio ( Gaceta No. 135 del 20-7-79.)</a:t>
            </a:r>
            <a:endParaRPr lang="es-CR" sz="1600" dirty="0"/>
          </a:p>
        </p:txBody>
      </p:sp>
    </p:spTree>
    <p:extLst>
      <p:ext uri="{BB962C8B-B14F-4D97-AF65-F5344CB8AC3E}">
        <p14:creationId xmlns:p14="http://schemas.microsoft.com/office/powerpoint/2010/main" val="202007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INFORMACIÓN:</a:t>
            </a:r>
          </a:p>
          <a:p>
            <a:pPr lvl="1"/>
            <a:r>
              <a:rPr lang="es-CR" dirty="0" smtClean="0">
                <a:hlinkClick r:id="rId2"/>
              </a:rPr>
              <a:t>info@Asemag.co.cr</a:t>
            </a:r>
            <a:endParaRPr lang="es-CR" dirty="0" smtClean="0"/>
          </a:p>
          <a:p>
            <a:pPr lvl="1"/>
            <a:r>
              <a:rPr lang="es-CR" dirty="0" smtClean="0"/>
              <a:t>Teléfonos: </a:t>
            </a:r>
          </a:p>
          <a:p>
            <a:pPr lvl="2"/>
            <a:r>
              <a:rPr lang="es-CR" dirty="0" smtClean="0"/>
              <a:t>ADMINISRACIÓN: 2105-6551</a:t>
            </a:r>
          </a:p>
          <a:p>
            <a:pPr lvl="2"/>
            <a:r>
              <a:rPr lang="es-CR" dirty="0" smtClean="0"/>
              <a:t>CONTABILIDAD: 2105-6560</a:t>
            </a:r>
          </a:p>
          <a:p>
            <a:pPr lvl="2"/>
            <a:r>
              <a:rPr lang="es-CR" dirty="0" smtClean="0"/>
              <a:t>ANALISTA DE CRÉDITO: 2105-6555</a:t>
            </a:r>
          </a:p>
          <a:p>
            <a:pPr lvl="2"/>
            <a:r>
              <a:rPr lang="es-CR" dirty="0" smtClean="0"/>
              <a:t>PROMOTOR: 2105-6559</a:t>
            </a:r>
          </a:p>
          <a:p>
            <a:pPr lvl="2"/>
            <a:r>
              <a:rPr lang="es-CR" dirty="0" smtClean="0"/>
              <a:t>SERVICIO AL CLIENTE: 2105-6553/6558/6559</a:t>
            </a:r>
          </a:p>
          <a:p>
            <a:pPr marL="914400" lvl="2" indent="0">
              <a:buNone/>
            </a:pPr>
            <a:r>
              <a:rPr lang="es-CR" dirty="0" smtClean="0"/>
              <a:t>	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5119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solidFill>
                  <a:schemeClr val="tx1"/>
                </a:solidFill>
              </a:rPr>
              <a:t>MECANISMOS DE SOLIDARIOS.</a:t>
            </a:r>
            <a:endParaRPr lang="es-CR" b="1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/>
          </a:p>
          <a:p>
            <a:endParaRPr lang="es-CR" dirty="0"/>
          </a:p>
          <a:p>
            <a:r>
              <a:rPr lang="es-CR" dirty="0" smtClean="0"/>
              <a:t>EL ADMINISTRATIVO Y DELIBERATIVO</a:t>
            </a:r>
          </a:p>
          <a:p>
            <a:pPr lvl="1"/>
            <a:r>
              <a:rPr lang="es-MX" dirty="0"/>
              <a:t>S</a:t>
            </a:r>
            <a:r>
              <a:rPr lang="es-MX" dirty="0" smtClean="0"/>
              <a:t>e </a:t>
            </a:r>
            <a:r>
              <a:rPr lang="es-MX" dirty="0"/>
              <a:t>realiza en el seno de cada empresa mediante la constitución de una asociación </a:t>
            </a:r>
            <a:r>
              <a:rPr lang="es-MX" dirty="0" smtClean="0"/>
              <a:t>Solidarista </a:t>
            </a:r>
            <a:r>
              <a:rPr lang="es-MX" dirty="0"/>
              <a:t>de </a:t>
            </a:r>
            <a:r>
              <a:rPr lang="es-MX" dirty="0" smtClean="0"/>
              <a:t>trabajadores.</a:t>
            </a:r>
          </a:p>
          <a:p>
            <a:pPr lvl="1"/>
            <a:r>
              <a:rPr lang="es-MX" dirty="0" smtClean="0"/>
              <a:t>Creada por un seno superior que es la Asamblea.</a:t>
            </a:r>
          </a:p>
          <a:p>
            <a:pPr lvl="1"/>
            <a:r>
              <a:rPr lang="es-MX" dirty="0" smtClean="0"/>
              <a:t>Dirigida por una Junta Directiva, elegida por su Asamblea de forma democrática.</a:t>
            </a:r>
          </a:p>
          <a:p>
            <a:pPr marL="457200" lvl="1" indent="0">
              <a:buNone/>
            </a:pPr>
            <a:endParaRPr lang="es-MX" dirty="0" smtClean="0"/>
          </a:p>
          <a:p>
            <a:pPr marL="457200" lvl="1" indent="0">
              <a:buNone/>
            </a:pPr>
            <a:endParaRPr lang="es-MX" dirty="0" smtClean="0"/>
          </a:p>
          <a:p>
            <a:pPr lvl="1"/>
            <a:endParaRPr lang="es-MX" dirty="0" smtClean="0"/>
          </a:p>
          <a:p>
            <a:pPr lvl="1"/>
            <a:endParaRPr lang="es-MX" dirty="0" smtClean="0"/>
          </a:p>
          <a:p>
            <a:pPr lvl="1"/>
            <a:endParaRPr lang="es-CR" dirty="0"/>
          </a:p>
          <a:p>
            <a:endParaRPr lang="es-CR" dirty="0" smtClean="0"/>
          </a:p>
          <a:p>
            <a:endParaRPr lang="es-CR" dirty="0"/>
          </a:p>
          <a:p>
            <a:endParaRPr lang="es-CR" dirty="0"/>
          </a:p>
          <a:p>
            <a:endParaRPr lang="es-CR" dirty="0" smtClean="0"/>
          </a:p>
          <a:p>
            <a:endParaRPr lang="es-CR" dirty="0"/>
          </a:p>
          <a:p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5390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tx1"/>
                </a:solidFill>
              </a:rPr>
              <a:t>MECANISMOS DE SOLIDARIOS.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MECANISMOS FINANCIERO.</a:t>
            </a:r>
          </a:p>
          <a:p>
            <a:pPr lvl="1"/>
            <a:r>
              <a:rPr lang="es-CR" dirty="0" smtClean="0"/>
              <a:t>Los recursos de la Asociación provienen de 2 fuentes principales:</a:t>
            </a:r>
          </a:p>
          <a:p>
            <a:pPr lvl="2"/>
            <a:r>
              <a:rPr lang="es-CR" dirty="0" smtClean="0"/>
              <a:t>El ahorro mensual de los trabajadores ( 5,5% del salario bruto devengado).</a:t>
            </a:r>
          </a:p>
          <a:p>
            <a:pPr lvl="2"/>
            <a:r>
              <a:rPr lang="es-CR" dirty="0" smtClean="0"/>
              <a:t>El Aporte Obrero Patronal que destina la Empresa (5,33% en este caso el MAG).</a:t>
            </a:r>
          </a:p>
          <a:p>
            <a:pPr lvl="3"/>
            <a:r>
              <a:rPr lang="es-MX" dirty="0"/>
              <a:t> </a:t>
            </a:r>
            <a:r>
              <a:rPr lang="es-MX" dirty="0" smtClean="0"/>
              <a:t>El </a:t>
            </a:r>
            <a:r>
              <a:rPr lang="es-MX" dirty="0"/>
              <a:t>aporte de la </a:t>
            </a:r>
            <a:r>
              <a:rPr lang="es-MX" dirty="0" smtClean="0"/>
              <a:t>Empresa </a:t>
            </a:r>
            <a:r>
              <a:rPr lang="es-MX" dirty="0"/>
              <a:t>no es una donación, sino que corresponde a un adelanto sobre la cesantía del </a:t>
            </a:r>
            <a:r>
              <a:rPr lang="es-MX" dirty="0" smtClean="0"/>
              <a:t>trabajador, el cual junto a su </a:t>
            </a:r>
            <a:r>
              <a:rPr lang="es-MX" dirty="0"/>
              <a:t>a</a:t>
            </a:r>
            <a:r>
              <a:rPr lang="es-MX" dirty="0" smtClean="0"/>
              <a:t>horro generará un rendimiento anual, y será entregado al Asociado únicamente si rompe su vinculo con la Empresa.</a:t>
            </a:r>
            <a:endParaRPr lang="es-MX" dirty="0"/>
          </a:p>
          <a:p>
            <a:pPr lvl="1">
              <a:buClr>
                <a:srgbClr val="5B9BD5"/>
              </a:buClr>
            </a:pPr>
            <a:r>
              <a:rPr lang="es-MX" dirty="0" smtClean="0"/>
              <a:t>Este </a:t>
            </a:r>
            <a:r>
              <a:rPr lang="es-MX" dirty="0"/>
              <a:t>capital de la asociación se utiliza para darles créditos a los trabajadores, para realizar </a:t>
            </a:r>
            <a:r>
              <a:rPr lang="es-MX" dirty="0" smtClean="0"/>
              <a:t>proyectos, crear empresas </a:t>
            </a:r>
            <a:r>
              <a:rPr lang="es-MX" dirty="0"/>
              <a:t>o comprar acciones. </a:t>
            </a:r>
            <a:r>
              <a:rPr lang="es-MX" dirty="0" smtClean="0"/>
              <a:t>Si </a:t>
            </a:r>
            <a:r>
              <a:rPr lang="es-MX" dirty="0"/>
              <a:t>no se emprenden proyectos de este tipo, los recursos se invierten en bonos o certificados para que ganen intereses. De este modo, el trabajador adquiere un sentido más amplio y objetivo de la empresa y de la economía.</a:t>
            </a:r>
            <a:endParaRPr lang="es-C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3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11015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02" y="3345437"/>
            <a:ext cx="2806337" cy="280633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0576" y="1757436"/>
            <a:ext cx="7766936" cy="1646302"/>
          </a:xfrm>
        </p:spPr>
        <p:txBody>
          <a:bodyPr/>
          <a:lstStyle/>
          <a:p>
            <a:pPr algn="ctr"/>
            <a:r>
              <a:rPr lang="es-CR" b="1" dirty="0" smtClean="0">
                <a:solidFill>
                  <a:schemeClr val="tx1"/>
                </a:solidFill>
                <a:latin typeface="Helvetica77-Condensed BoldItali" panose="020B0800000000000000"/>
              </a:rPr>
              <a:t>¿POR QUE EXISTE ASEMAG?</a:t>
            </a:r>
            <a:endParaRPr lang="es-CR" b="1" dirty="0">
              <a:solidFill>
                <a:schemeClr val="tx1"/>
              </a:solidFill>
              <a:latin typeface="Helvetica77-Condensed BoldItali" panose="020B0800000000000000"/>
            </a:endParaRPr>
          </a:p>
        </p:txBody>
      </p:sp>
      <p:sp>
        <p:nvSpPr>
          <p:cNvPr id="5" name="Flecha abajo 4"/>
          <p:cNvSpPr/>
          <p:nvPr/>
        </p:nvSpPr>
        <p:spPr>
          <a:xfrm rot="20010144">
            <a:off x="344739" y="1989598"/>
            <a:ext cx="1486989" cy="189546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351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72491"/>
            <a:ext cx="8596668" cy="4068871"/>
          </a:xfrm>
        </p:spPr>
        <p:txBody>
          <a:bodyPr/>
          <a:lstStyle/>
          <a:p>
            <a:pPr marL="0" indent="0">
              <a:buNone/>
            </a:pPr>
            <a:r>
              <a:rPr lang="es-ES_tradnl" sz="4000" dirty="0">
                <a:latin typeface="Helvetica77-Condensed BoldItali" panose="020B0800000000000000" pitchFamily="34" charset="0"/>
              </a:rPr>
              <a:t>Existimos:</a:t>
            </a:r>
            <a:endParaRPr lang="es-CR" sz="4000" dirty="0">
              <a:latin typeface="Helvetica77-Condensed BoldItali" panose="020B0800000000000000" pitchFamily="34" charset="0"/>
            </a:endParaRPr>
          </a:p>
          <a:p>
            <a:pPr lvl="1"/>
            <a:endParaRPr lang="es-ES_tradnl" dirty="0">
              <a:latin typeface="TheSans BAC" panose="020B0500040303060204" pitchFamily="34" charset="77"/>
            </a:endParaRPr>
          </a:p>
          <a:p>
            <a:pPr marL="457200" lvl="1" indent="0">
              <a:buNone/>
            </a:pPr>
            <a:r>
              <a:rPr lang="es-ES_tradnl" sz="2400" dirty="0">
                <a:latin typeface="TheSans BAC" panose="020B0500040303060204" pitchFamily="34" charset="77"/>
              </a:rPr>
              <a:t>Porque nos gusta </a:t>
            </a:r>
            <a:r>
              <a:rPr lang="es-ES_tradnl" sz="2400" b="1" dirty="0">
                <a:latin typeface="TheSans BAC" panose="020B0500040303060204" pitchFamily="34" charset="77"/>
              </a:rPr>
              <a:t>el </a:t>
            </a:r>
            <a:r>
              <a:rPr lang="es-ES_tradnl" sz="2400" b="1" dirty="0" err="1">
                <a:latin typeface="TheSans BAC" panose="020B0500040303060204" pitchFamily="34" charset="77"/>
              </a:rPr>
              <a:t>Solidarismo</a:t>
            </a:r>
            <a:r>
              <a:rPr lang="es-ES_tradnl" sz="2400" b="1" dirty="0">
                <a:latin typeface="TheSans BAC" panose="020B0500040303060204" pitchFamily="34" charset="77"/>
              </a:rPr>
              <a:t> </a:t>
            </a:r>
            <a:r>
              <a:rPr lang="es-ES_tradnl" sz="2400" dirty="0">
                <a:latin typeface="TheSans BAC" panose="020B0500040303060204" pitchFamily="34" charset="77"/>
              </a:rPr>
              <a:t>y queremos llevarlo a </a:t>
            </a:r>
            <a:r>
              <a:rPr lang="es-ES_tradnl" sz="2400" b="1" dirty="0">
                <a:latin typeface="TheSans BAC" panose="020B0500040303060204" pitchFamily="34" charset="77"/>
              </a:rPr>
              <a:t>todos los rincones del país, </a:t>
            </a:r>
            <a:r>
              <a:rPr lang="es-ES_tradnl" sz="2400" dirty="0">
                <a:latin typeface="TheSans BAC" panose="020B0500040303060204" pitchFamily="34" charset="77"/>
              </a:rPr>
              <a:t>con el reto de </a:t>
            </a:r>
            <a:r>
              <a:rPr lang="es-ES_tradnl" sz="2400" b="1" dirty="0">
                <a:latin typeface="TheSans BAC" panose="020B0500040303060204" pitchFamily="34" charset="77"/>
              </a:rPr>
              <a:t>asegurar la calidad de vida de nuestros asociados,  </a:t>
            </a:r>
            <a:r>
              <a:rPr lang="es-ES_tradnl" sz="2400" dirty="0" smtClean="0">
                <a:latin typeface="TheSans BAC" panose="020B0500040303060204" pitchFamily="34" charset="77"/>
              </a:rPr>
              <a:t>y </a:t>
            </a:r>
            <a:r>
              <a:rPr lang="es-ES_tradnl" sz="2400" dirty="0">
                <a:latin typeface="TheSans BAC" panose="020B0500040303060204" pitchFamily="34" charset="77"/>
              </a:rPr>
              <a:t>de esta manera, cambiar </a:t>
            </a:r>
            <a:r>
              <a:rPr lang="es-ES_tradnl" sz="2400" b="1" dirty="0">
                <a:latin typeface="TheSans BAC" panose="020B0500040303060204" pitchFamily="34" charset="77"/>
              </a:rPr>
              <a:t>la forma de hacer negocios</a:t>
            </a:r>
            <a:r>
              <a:rPr lang="es-ES_tradnl" sz="2400" dirty="0">
                <a:latin typeface="TheSans BAC" panose="020B0500040303060204" pitchFamily="34" charset="77"/>
              </a:rPr>
              <a:t>, </a:t>
            </a:r>
            <a:r>
              <a:rPr lang="es-ES_tradnl" sz="2400" b="1" dirty="0">
                <a:latin typeface="TheSans BAC" panose="020B0500040303060204" pitchFamily="34" charset="77"/>
              </a:rPr>
              <a:t>sirviendo, asegurando, apoyando </a:t>
            </a:r>
            <a:r>
              <a:rPr lang="es-ES_tradnl" sz="2400" dirty="0">
                <a:latin typeface="TheSans BAC" panose="020B0500040303060204" pitchFamily="34" charset="77"/>
              </a:rPr>
              <a:t>la vida financiera de nuestros Asociados.</a:t>
            </a:r>
            <a:endParaRPr lang="es-CR" sz="2400" dirty="0">
              <a:latin typeface="TheSans BAC" panose="020B0500040303060204" pitchFamily="34" charset="77"/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305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dirty="0" smtClean="0">
                <a:latin typeface="Helvetica77-Condensed BoldItali" panose="020B0800000000000000"/>
              </a:rPr>
              <a:t>MISIÓN</a:t>
            </a:r>
            <a:endParaRPr lang="es-CR" sz="4000" dirty="0">
              <a:latin typeface="Helvetica77-Condensed BoldItali" panose="020B080000000000000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R" sz="4000" dirty="0" smtClean="0">
                <a:latin typeface="Helvetica77-Condensed BoldItali" panose="020B0800000000000000" pitchFamily="34" charset="0"/>
              </a:rPr>
              <a:t>¡Construimos </a:t>
            </a:r>
            <a:r>
              <a:rPr lang="es-CR" sz="4000" dirty="0">
                <a:latin typeface="Helvetica77-Condensed BoldItali" panose="020B0800000000000000" pitchFamily="34" charset="0"/>
              </a:rPr>
              <a:t>sueños y los hacemos realidad!</a:t>
            </a:r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2593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dirty="0" smtClean="0">
                <a:latin typeface="Helvetica77-Condensed BoldItali" panose="020B0800000000000000"/>
              </a:rPr>
              <a:t>VISIÓN</a:t>
            </a:r>
            <a:endParaRPr lang="es-CR" sz="4000" dirty="0">
              <a:latin typeface="Helvetica77-Condensed BoldItali" panose="020B080000000000000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R" sz="4000" dirty="0">
                <a:latin typeface="Helvetica77-Condensed BoldItali" panose="020B0800000000000000"/>
              </a:rPr>
              <a:t>Queremos ser la primera solución financiera y solidaria de los asociados del MAG al 2022.</a:t>
            </a:r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519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s-CR" sz="11500" dirty="0" smtClean="0">
                <a:solidFill>
                  <a:schemeClr val="tx1"/>
                </a:solidFill>
                <a:latin typeface="REZ" pitchFamily="2" charset="0"/>
              </a:rPr>
              <a:t>ASEMAG</a:t>
            </a:r>
            <a:endParaRPr lang="es-CR" sz="11500" dirty="0">
              <a:solidFill>
                <a:schemeClr val="tx1"/>
              </a:solidFill>
              <a:latin typeface="REZ" pitchFamily="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R" sz="4000" dirty="0" smtClean="0">
                <a:latin typeface="Helvetica77-Condensed BoldItali" panose="020B0800000000000000" pitchFamily="34" charset="0"/>
              </a:rPr>
              <a:t>CERCANA</a:t>
            </a:r>
            <a:r>
              <a:rPr lang="es-CR" sz="4400" dirty="0" smtClean="0">
                <a:latin typeface="Helvetica77-Condensed BoldItali" panose="020B0800000000000000" pitchFamily="34" charset="0"/>
              </a:rPr>
              <a:t>, SOLIDARIA, DIGITAL</a:t>
            </a:r>
          </a:p>
          <a:p>
            <a:pPr marL="0" indent="0">
              <a:buNone/>
            </a:pPr>
            <a:endParaRPr lang="es-CR" sz="4400" dirty="0" smtClean="0">
              <a:latin typeface="Helvetica77-Condensed BoldItali" panose="020B0800000000000000" pitchFamily="34" charset="0"/>
            </a:endParaRPr>
          </a:p>
          <a:p>
            <a:pPr marL="0" indent="0" algn="ctr">
              <a:buNone/>
            </a:pPr>
            <a:r>
              <a:rPr lang="es-CR" sz="2400" dirty="0" smtClean="0">
                <a:latin typeface="TheSans BAC" panose="020B0500040303060204" pitchFamily="34" charset="77"/>
              </a:rPr>
              <a:t>Busca </a:t>
            </a:r>
            <a:r>
              <a:rPr lang="es-CR" sz="2400" dirty="0">
                <a:latin typeface="TheSans BAC" panose="020B0500040303060204" pitchFamily="34" charset="77"/>
              </a:rPr>
              <a:t>el beneficio de todos </a:t>
            </a:r>
            <a:r>
              <a:rPr lang="es-CR" sz="2400" dirty="0" smtClean="0">
                <a:latin typeface="TheSans BAC" panose="020B0500040303060204" pitchFamily="34" charset="77"/>
              </a:rPr>
              <a:t>nuestros </a:t>
            </a:r>
            <a:r>
              <a:rPr lang="es-CR" sz="2400" dirty="0">
                <a:latin typeface="TheSans BAC" panose="020B0500040303060204" pitchFamily="34" charset="77"/>
              </a:rPr>
              <a:t>Asociados de frontera a frontera.</a:t>
            </a:r>
          </a:p>
          <a:p>
            <a:endParaRPr lang="en-US" sz="4400" dirty="0">
              <a:latin typeface="Helvetica77-Condensed BoldItali" panose="020B0800000000000000" pitchFamily="34" charset="0"/>
            </a:endParaRP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917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lant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459</TotalTime>
  <Words>785</Words>
  <Application>Microsoft Office PowerPoint</Application>
  <PresentationFormat>Personalizado</PresentationFormat>
  <Paragraphs>105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Faceta</vt:lpstr>
      <vt:lpstr>¿QUE ES SOLIDARISMO?</vt:lpstr>
      <vt:lpstr>MARCO LEGAL DE LAS ASOCIACIONES.</vt:lpstr>
      <vt:lpstr>MECANISMOS DE SOLIDARIOS.</vt:lpstr>
      <vt:lpstr>MECANISMOS DE SOLIDARIOS.</vt:lpstr>
      <vt:lpstr>¿POR QUE EXISTE ASEMAG?</vt:lpstr>
      <vt:lpstr>Presentación de PowerPoint</vt:lpstr>
      <vt:lpstr>MISIÓN</vt:lpstr>
      <vt:lpstr>VISIÓN</vt:lpstr>
      <vt:lpstr>ASEMAG</vt:lpstr>
      <vt:lpstr>Presentación de PowerPoint</vt:lpstr>
      <vt:lpstr>¿PORQUE CERCANA Y SOLIDARIA?</vt:lpstr>
      <vt:lpstr>¿DIGITAL O TECNOLOGICA?</vt:lpstr>
      <vt:lpstr>LINEAS DE CRÉDITO ASEMAG</vt:lpstr>
      <vt:lpstr>LINEAS DE CRÉDITO ASEMAG</vt:lpstr>
      <vt:lpstr>LINEAS DE CRÉDITO ASEMAG</vt:lpstr>
      <vt:lpstr>LINEAS DE CRÉDITO ASEMAG</vt:lpstr>
      <vt:lpstr>LINEAS DE CRÉDITO ASEMAG</vt:lpstr>
      <vt:lpstr>ASEMAG APP</vt:lpstr>
      <vt:lpstr>SOLIDARISMO: PRODUCTO TICO </vt:lpstr>
      <vt:lpstr>Presentación de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FREDDY VARGAS ELIZONDO</dc:creator>
  <cp:lastModifiedBy>Iliana Ramírez Salazar</cp:lastModifiedBy>
  <cp:revision>27</cp:revision>
  <dcterms:created xsi:type="dcterms:W3CDTF">2019-05-24T01:47:36Z</dcterms:created>
  <dcterms:modified xsi:type="dcterms:W3CDTF">2019-06-13T16:18:32Z</dcterms:modified>
</cp:coreProperties>
</file>